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ink/ink8.xml" ContentType="application/inkml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ink/ink6.xml" ContentType="application/inkml+xml"/>
  <Override PartName="/ppt/ink/ink7.xml" ContentType="application/inkml+xml"/>
  <Override PartName="/ppt/ink/ink16.xml" ContentType="application/inkml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ink/ink3.xml" ContentType="application/inkml+xml"/>
  <Override PartName="/ppt/ink/ink4.xml" ContentType="application/inkml+xml"/>
  <Override PartName="/ppt/ink/ink5.xml" ContentType="application/inkml+xml"/>
  <Override PartName="/ppt/ink/ink14.xml" ContentType="application/inkml+xml"/>
  <Override PartName="/ppt/ink/ink15.xml" ContentType="application/inkml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ink/ink2.xml" ContentType="application/inkml+xml"/>
  <Override PartName="/ppt/ink/ink12.xml" ContentType="application/inkml+xml"/>
  <Override PartName="/ppt/ink/ink13.xml" ContentType="application/inkml+xml"/>
  <Override PartName="/ppt/slideLayouts/slideLayout10.xml" ContentType="application/vnd.openxmlformats-officedocument.presentationml.slideLayout+xml"/>
  <Override PartName="/ppt/ink/ink10.xml" ContentType="application/inkml+xml"/>
  <Override PartName="/ppt/ink/ink11.xml" ContentType="application/inkml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ink/ink9.xml" ContentType="application/inkml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4"/>
    <a:srgbClr val="FFB7B7"/>
    <a:srgbClr val="D60000"/>
    <a:srgbClr val="DFDA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1" d="100"/>
          <a:sy n="91" d="100"/>
        </p:scale>
        <p:origin x="-56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1:16:14.336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0,'0'0,"20"0,0 0,-20 0,0 0,20 0,-20 0,20 0,-20 0,39 0,-19 0,-20 0,40 0,-20 0,0 0,-1 0,1 0,0 0,0 0,0 0,0 0,0 0,-1 0,21 0,-20 11,20-11,-1 0,21 0,-21 0,21 0,-20 0,-1 0,1 0,-20 0,20 0,-40 0,19 0,-19 0,20 0,0 0,-20 0,20 0,-20 0,20 0,0 0,-1 0,41 0,-40 0,0 0,0 0,19 0,-19 0,0 0,-20 0,20 0,-20 0,20 0,-20 0,19 0,1 0,-20 0,20 0,0 0,0 0,0 0,-1 0,1 0,20 0,-40 0,20 0,0 0,0 0,-1 0,-19 0,20 0,0 0,0 0,-20 0,20 0,-20 0,20 0,-20 0,39 0,-39 0,20 0,-20 0,40 0,-40 0,20 0,-1 0,-19 0,20 0,0 0,0 0,0 0,0 0,-20 0,20 0,-20 0,19 0,-19 0,40 0,-40 0,20 0,-20 0,40 0,-40 0,19 0,1 0,0 0,0 0,0 0,0 0,-1 0,1 0,0 0,-20 0,40 0,-20 0,-20 0,20 0,19 0,-39 0,40 0,-40 0,20 0,0 0,-1 0,-19 0,20 0,0 0,-20 0,40 0,-40 0,20 0,-1 0,1 0,0 0,-20 0,20 0,0 0,-20 0,20 0,-20 0,20 0,19 0,-19 0,0 0,0 0,-20 0,20 0,-1 0,1 0,-20 0,40 0,-40 0,20 0,0 0,-1 0,1 0,0 0,0 0,0 0,0 0,0 0,19 0,-19 0,0 0,20 0,-1 0,-19 0,0 0,0 0,19 0,-39 0,40 0,-20 0,20 0,-21 0,21 0,-20 0,20 0,-20 0,19 0,-39 0,40 0,-40 0,20 0,19 0,-19 0,0 0,20 0,-20 0,19 0,-19 0,20 0,0 0,-21 0,21 0,-20 0,39 0,-39 0,-20 0,40 0,-20 0,-20 0,39 0,-39 0,20 0,0 0,0 0,0 0,0 0,0 0,-1 0,1 0,0 0,20 0,-20 0,-1 0,21 0,0 0,-20 0,19 0,1 0,0 0,-1 0,1 0,0 0,-1 0,1 0,-20 0,20 0,-21 0,21 0,-20 0,0 0,0 0,19 0,-19 0,0 0,0 0,0 0,0 0,19 0,-19 0,0 0,20 0,-1 0,-19 0,0 0,0 0,20 0,-21 0,1 0,20 0,0 0,-40 0,19 0,21 0,-40 0,40 0,-40 0,20 0,19 0,-19 0,0 0,20 0,-20 0,-1 0,21 0,-20 0,-20 0,40 0,-40 0,19 0,-19 0,20 0,0 0,-20 0,20 0,0 0,-20 0,39 0,1 0,-20 0,0 0,20 0,-21 0,1 0,0 0,20 0,-40 0,20 0,-1 0,1 0,-20 0,20 0,0 0,0 0,0 0,19 0,-19 0,0 0,0 0,0 0,0 0,-1 0,-19 0,40 0,-40 0,20 0,0 0,0 0,-1 0,21 0,0 0,-20 0,19 0,-19 0,0 0,0 0,20 0,-21 0,-19 0,20 0,0 0,-20 0,20 0,0 0,0 0,-1 0,-19 0,40 0,-40 0,20 0,0 0,0 0,-1 0,1 0,0 0,-20 0,20 0,0 0,0 0,0 0,19 0,-19 0,20 0,-20 0,19 0,-19 0,0 0,0 0,0 0,-1 0,-19 0,20 0,0 0,-20 0,20 0,0 0,0 0,-20 0,39 0,-39 0,20 0,20 0,-40 0,20 0,-20 0,20 0,-1 0,-19 0,20 0,-20 0,20 0,-20 0,20 0,0 0,0 0,-1 0,1 0,0 0,0 0,0 0,-20 0,20 0,0 0,-1 0,1 0,0 0,0 0,20 0,-40 0,19 0,1 0,0 0,0 0,0 0,-20 0,39 0,-19 0,0 0,-20 0,20 0,-20 0,20 0,-20 0,20 0,-1 0,-19 0,20 0,-20 0,20 0,-20 0,20 0,0 0,-20 0,20 0,0 0,-20 0,19 0,1 0,0 0,-20 0,20 0,0 0,0 0,-20 0,39 0,-39 0,20 0,0 0,0 0,0 0,-20 0,39 0,-39 0,20 0,-20 0,20 0,0 0,0 0,-20 0,20 0,-20 0,19 0,-19 0,40 0,-40 0,20 0,20 0,-21 0,1 0,0 0,0 0,0 0,-20 0,20 0,-20 0,19 0,-19 0,20 0,0 0,-20 0,20 0,-20 0,40 0,-40 0,20 0,19 0,-39 0,20 0,-20 0,20 0,-20 0,20 0,0 0,-20 0,19 0,-19 0,20 0,-20 0,20 0,0 0,-20 0,20 0,-20 0,20 0,-20 0,19 0,1 0,0 0,-20 0,40 0,-20 0,-20 0,39 0,-39 0,0 0,0 0,20 0,-20 0,20 0,-20 0,20 0,-20 0,20 0,0 0,-1 0,-19 0,20 0,0 0,0 0,-20 0,20 0,-20 0,0 0,0 0,20 0,-20 0,19 0,-19 0,20 0,-20 0,0 0,0 0,20 0,-20 0,20 0,-20 0,40 0,-40 0,20 0,-1 0,1 0,0 0,20 0,-20 0,-1 0,-19 0,20 0,-20 0,20 0,-20 0,20 0,0 0,-20 0,20 0,-20 0,19 0,-19 0,0 0,0 0,20 0,-20 0,20 0,-20 0,20 0,-20 0,0 0,20 0,-20 0,20 0,0 0,-1 0,1 0,0 0,0 0,-20 0,20 0,-20 0,20 0,-20 0,19 0,-19 0,20 0,-20 0,20 0,0 0,-20 0,20 0,-20 0,20 0,-20 0,0 0,19 0,-19 0,20 0,-20 0,20 0,-20 0,0 0,20 0,-20 0,-20 0,20 0,-20 0,20 0,0-11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1:16:23.664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-1-5,'19'0,"-19"0,0-4,0 4,20 0,-20 0,20 0,-20 0,20 0,-20 0,40 0,-21 0,1 0,-20 0,20 0,0 0,-20 0,20 0,0 0,-1 0,1 0,0 0,-20 0,20 0,-20 0,20 0,-20 0,20 0,-1 0,-19 0,20 0,-20 0,0 0,0 0,20 0,-20 0,20 0,-20 0,20 0,0 0,-1 0,-19 0,20 0,0 0,0 0,-20 0,20 0,-20 0,20 0,-20 0,0 0,19 0,-19 0,20 0,-20 0,20 0,-20 0,40 0,-40 0,20 0,-20 0,19 0,1 0,0 0,-20 0,0 0,0 0,20 0,-20 0,20 0,0 0,-1 0,-19 0,20 0,-20 0,40 0,-40 0,20 0,0 0,-1 0,21 0,-40 0,20 0,-20 0,20 0,-20 0,20 0,-20 0,19 0,1 0,-20 0,20 0,-20 0,20 0,-20 0,0 0,0 0,20 0,-20 0,19 0,-19 0,40 0,-40 0,20 0,-20 0,0 0,20 0,-20 0,20 0,-20 0,19 0,-19 0,0 0,0 0,20 0,-20 0,20 0,-20 0,20 0,-20 0,40 0,-40 0,19 0,-19 0,20 0,0 0,0 0,-20 0,40 0,-21 0,-19 0,20 0,0 0,0 0,0 0,0 0,-20 0,19 0,-19 0,20 0,-20 0,20 0,0 0,-20 0,20 0,-20 0,20 0,-1 0,1 0,-20 0,20 0,-20 0,0 0,20 0,-20 0,20 0,0 0,-1 0,-19 0,20 0,0 0,-20 0,0 0,0 0,20 0,-20 0,20 0,-20 0,20 0,-20 0,19 0,1 0,0 0,-20 0,40 0,-40 0,20 0,-20 0,0 0,0 0,19 0,-19 0,20 0,-20 0,20 0,-20 0,20 0,0 0,-20 0,20 0,-20 0,19 0,-19 0,20 0,0 0,-20 0,20 0,-20 0,20 0,0 0,-1 0,-19 0,20 0,0 0,0 0,-20 0,20 0,-20 0,19 0,-19 0,20 0,0 0,-20 0,20 0,-20 0,20 0,-20 0,20 0,-20 0,0 0,19 0,1 0,0 0,0 0,0 0,0 0,-20 0,19 0,-19 0,20 0,-20 0,20 0,-20 0,0 0,0 0,20 0,-20 0,20 0,-20 0,20 0,-20 0,19 0,1 0,-20 0,20 0,-20 0,20 0,-20 0,20 0,0 0,-20 0,19 0,-19 0,20 0,-20 0,20 0,-20 0,0 0,20 0,-20 0,20 0,-20 0,0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1:33:31.633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1,'0'0,"20"0,-20 0,20 0,20 0,-20 0,0 0,20 0,0 0,-20 0,0 0,20 0,-20 0,0 0,-20 0,20 0,0 0,0 0,0 0,0 0,0 0,20 0,-20 15,0-15,0 0,-20 0,20 0,0 0,0 0,0 0,0 0,0 0,0 0,0 0,-20 0,20 0,-20 0,20 0,-20 0,20 0,0 0,0 0,0 0,0 16,0-16,0 0,0 0,-20 0,40 0,-20 0,-20 0,40 0,-40 0,19 0,-19 0,20 0,-20 0,20 0,0 0,-20 0,20 0,-20 0,40 0,-20 0,20 0,-20 0,0 0,0 0,0 0,-20 0,20 0,0 0,0 0,-20 0,20 0,-20 0,20 0,-20 0,20 0,0 0,-20 0,20 0,-20 0,20 0,0 0,0 0,-20 0,20 0,0 0,0 0,20 15,0-15,-40 0,40 0,-40 0,20 0,-20 0,20 0,-20 0,20 0,0 0,-20 0,20 0,20 0,-40 0,20 0,-20 0,40 0,-40 0,20 0,20 0,-40 0,20 0,0 0,0 0,0 0,-20 0,19 0,-19 0,20 0,0 0,-20 0,20 0,-20 0,20 0,-20 0,20 0,0 0,-20 0,20 0,-20 0,20 0,-20 0,20 0,0 0,0 0,-20 0,20 0,-20 0,20 0,-20 0,20 0,0 0,-20 0,20 0,-20 0,20 0,-20 0,20 0,0 0,-20 0,0 0,0 0,20 0,-20 0,20 0,-20 0,20 0,-20 0,20 0,0 0,-20 0,0 0,0 0,20 0,-20 0,20 0,-20 0,20 0,-20 0,20 0,0 0,-20 0,20 0,-20 0,20 0,-20 0,20 0,0 0,-20 0,0 0,20 0,0 0,-20 0,20 0,0 0,-20 0,20 0,-20 0,20 0,-20 0,20 0,0 0,0 0,-20 0,20 0,-20 0,0 0,0 0,20 0,-20 0,0 0,20 0,-20 0,0 0,0 0,-20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1:34:29.633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-1 19,'0'0,"20"0,-20 0,19 0,-19 0,20 0,-20 0,20 0,0 0,-20 0,20 0,-20 0,20 0,-20 0,19 0,1 0,-20 0,20 0,-20 0,20 0,-20 0,0 0,20 0,-20 0,20 0,-20 0,19 0,-19 0,20 0,0 0,-20 0,20 0,-20 0,20 0,-20 0,20 0,-1 0,-19 0,20 0,-20 0,0 0,0 0,20 0,-20 0,0 0,20 0,0 0,-20 0,20 0,-1 0,-19 0,0 0,0 0,20 0,-20 0,0 0,20 0,-20 0,20 0,-20 0,20 0,-20 0,20 0,-1 0,-19 0,20 0,-20 0,20 0,-20 0,20 0,0 0,-20 0,0 0,0 0,20 0,-20 0,19 0,-19 0,20 0,-20 0,0 0,20 0,-20 0,20 0,-20 0,0 0,20 0,-20 0,0 0,0 0,20 0,-20 0,19 0,-19 0,0 0,0 0,20 0,-20 0,0 0,20 0,-20 0,0 0,0 0,20 0,-20 0,0 0,20 0,-20 0,20 0,-20 0,19 0,-19 0,20 0,0 0,-20 0,0 0,0 0,20 0,-20 0,0 0,0 0,20 0,-20 0,0 0,0 0,20 0,-1 0,-19 0,20 11,0-11,-20 0,20 0,-20 0,20 0,-20 0,20 0,-1 0,-19 0,20 0,-20 0,0 0,20 0,-20 0,20 0,-20 0,20 0,-20 0,0 0,0 0,20 0,-20 0,0 0,19 0,-19 0,0 0,0 0,20 0,-20 0,20 0,-20 0,20 0,-20 0,0 0,0 0,20 0,-20 0,0 0,0 0,20 0,-20 0,19 0,-19 0,20 0,-20 0,20 0,0 0,-20 0,20 0,-20 0,20 0,-20 0,19 0,-19 0,0 0,20 0,-20 0,20 0,-20 0,20 0,-20 0,20 0,-20 0,20 0,-1 0,-19 0,20 0,-20 0,0 0,0 0,20 0,-20 0,0 0,0 0,20 0,-20 0,20 0,-20 0,20 0,-20 0,19 0,1 0,-20 0,20 0,-20 0,20 0,0 0,0 0,-20 0,19 0,-19 0,20 0,-20 0,0 0,20 0,-20 0,0 0,0 0,20 0,-20 0,0 0,0 0,20 0,-20 0,20 0,-20 0,0 0,0 0,0 0,19 0,-19 0,0 0,0 0,20 0,-20 0,20 0,0 0,-20 0,0 0,20 0,-20 0,0 0,0 0,20 0,-20 0,0 0,0 0,19 0,-19 0,20 0,-20 0,20 0,-20 0,20 0,0 0,0 0,-20 0,39 0,-39 0,20 0,-20 0,20 0,-20 0,20 0,0 0,-20 0,20 0,-20 0,19 0,-19 0,20 0,0 0,-20 0,20 0,-20 0,20 0,-20 0,20 0,-1 0,-19 0,20 0,-20 0,0 0,20 0,-20 0,20 0,-20 0,20 0,-20 0,20 0,-1 0,-19 0,20 0,-20 0,0 0,0 0,20 0,-20 0,20 0,-20 0,20 0,-20 0,20 0,-1 0,-19 0,20 0,-20 0,20 0,-20 0,20 0,0 0,-20 0,20 0,-20 0,39 0,-39 0,20 0,-20 0,20 0,-20 0,0 0,0 0,20 0,-20 0,20 0,-20 0,19 0,-19 0,0 0,0 0,20 0,0 0,0 0,0 0,0 0,-1 0,21 12,0 0,-20-12,-1 0,-19 0,20 0,-20 0,20 0,-20 0,20 0,0 0,-20 0,20 0,-1 0,1 0,-20 0,20 0,-20 0,20 0,-20 0,20 0,-20 0,20 0,-1 0,-19 0,20 0,-20 0,20 0,-20 0,20 0,0 0,-20 0,20 0,-20 0,19 0,-19 0,20 0,0 0,-20 0,20 0,-20 0,20 0,0 0,-1 0,-19 0,20 0,20 0,-40 0,0 0,20 0,-20 0,20 0,-20 0,19 0,-19 0,20 0,0 0,-20 0,20 0,-20 0,20 0,-20 0,20 0,-1 0,-19 0,20 0,-20 0,20 0,-20-12,0 12,20 0,-20 0,20-12,-20 12,20 0,-20 0,19 0,1 0,-20 0,20 0,-20 0,20 0,-20 0,20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0,20 0,-1 0,-19 0,20 0,-20 0,20 0,-20 0,20 0,-20 0,0 0,0 0,20 0,-20 0,20 0,-20 0,19 0,-19 0,0 0,20 0,-20 0,20 0,-20 0,0 0,0 0,20 0,-20 0,20 0,-20 19,0-19,20 0,-20 0,0 0,0 0,20 0,-20 0,0 0,19 0,-19 0,20 0,-20 0,20 0,-20 0,0 0,20 0,-20 0,20 0,-20 0,0 0,0 0,20 0,-20 0,0 0,19 0,-19 0,20 0,-20 0,20 0,0 0,-20 0,20 0,-20 0,20 0,-20 0,20 0,-1 0,1 0,-20 19,20-19,-20 0,20 0,0 0,-20 0,20 0,-20 0,0 0,19 0,-19 0,20 0,-20 0,20 0,-20 0,20 0,0 0,-20 0,20 0,-20 0,20 0,-20 0,0 0,19 0,-19 0,0 0,20 0,-20 0,20 0,-20 0,20 0,-20 0,20 0,0 0,-20 0,0 0,19 0,-19 0,0 0,20 0,-20 0,20 0,-20 0,20 0,-20 0,20 0,0 0,-20 0,20 0,-20 0,19 0,-19 0,20 0,0 0,-20 0,20 0,-20 0,20 0,-20 0,20 0,-1 0,1 0,-20 0,20 0,0 0,-20 0,20 0,-20 0,20 0,-20 0,20 0,-1 0,-19 0,0 0,0 0,20 0,-20 0,20 0,-20 0,0 0,20 0,-20 0,20 0,-20 0,39 0,-39 0,20 0,-20 0,20 0,-20 0,20 0,0 0,-20 0,20 0,-20 0,20 0,-20 0,19 0,-19 0,0 0,20 0,-20 0,20 0,0 0,0 0,19 0,-19 0,-20 0,20 0,0 0,0 0,-20 0,20 0,-20 0,20 0,-1 0,-19 0,20 0,-20 0,20 0,0 0,0 0,-20 0,20 0,-1 0,-19 0,0 0,20 0,-20 0,0 0,0 0,20 0,-20 0,20 0,-20 0,20 0,-20 0,40 0,-40 0,19 0,-19 0,20 0,-20 0,20 0,0 0,-20 0,20 0,-20 0,20 0,-1 0,1 0,20 0,-20 0,-20 0,40 0,-40 0,19 0,-19 0,40 0,-40 0,20 0,-20 0,20 0,-20 0,20 0,-1 0,-19 0,20 0,-20 0,20 0,-20 0,0 0,20 0,-20 0,20 0,-20 0,20 0,-20 0,20 0,-1 0,-19 0,0 0,0 0,0 0,0 0,20 0,-20 0,0 0,20 0,-20 0,20 0,0 0,0 19,-1-19,1 0,0 0,20 0,-40 0,20 0,-20 0,20 0,-20 0,19 0,1 0,-20 0,20 0,-20 0,20 0,-20 0,20 0,0 0,-20 0,0-19,0 19,20 0,-20 0,19 0,-19 0,20 0,-20 0,20 0,0 0,-20 0,20 0,-20 0,20 0,-20 0,19 0,1 0,-20 0,0 0,0 0,20 0,-20 0,0 0,20 0,-20 0,20 0,-20 0,20 0,0 0,-20 0,19 0,-19 0,20 0,-20 0,20 0,0 0,-20 0,20 0,-20 0,20 0,-20 0,19 0,1 0,-20 0,20 0,-20 0,20 0,-20 0,0 0,0 0,20 0,-20 0,20 0,-20 0,20 0,-20 0,19 0,1 0,-20 0,20 0,-20 0,20 0,-20 0,20 0,0 0,-20 0,19 0,-19 0,20 0,-20 0,20 0,0 0,-20 0,20 0,-20 0,20 0,-20 0,20 0,-1 0,-19 0,20 0,0 0,0 0,0 0,-20 0,39 0,-19 19,-20-19,20 0,0 0,-20 0,20 0,-20 0,20 0,-20 0,20 0,-1 0,-19 0,20 0,0 0,0 0,-20 0,20 0,19 0,-39 0,20 0,0 0,0 0,-20 0,20 0,0 0,-20 0,20 0,-1 0,1 0,-20 0,20 0,0 0,0 0,-20 0,20 0,-20 0,19 0,1 0,-20 0,20 0,-20 0,20 0,-20 0,40 0,-40 0,20 0,-1 0,1 0,-20 0,20 0,-20 0,20 0,-20 0,20 0,0 0,-20 0,0 0,0 0,19 0,-19 0,20 0,-20 0,0 0,20 0,-20 0,20 0,-20 0,40 0,-40 0,20 0,-1 0,-19 0,20 0,0 0,-20 0,20 0,-20 0,20 0,0 0,-1 0,-19 0,0 0,0 0,20 0,-20 0,20 0,0 0,0 0,0 0,-20 0,39 0,-39 0,20 0,-20 0,20 0,-20 0,20 0,0 0,-20 0,20 0,-20 0,0 0,19 0,-19 0,20 0,-20 0,20 0,0 0,-20 0,20 0,-20 0,20 0,-20 0,20 0,-1 0,-19 0,20 0,-20 0,20 0,-20 0,20 0,0 0,0 0,-20 0,19 0,-19 0,20 0,0 0,0 0,-20 0,40 0,-20 0,-20 0,0 0,19 0,1 0,0 0,0 0,-20 0,20 0,0 0,0 0,-20 0,19 0,-19 0,20 0,0 0,-20 0,20 0,-20 0,20 0,-20 0,20 0,-1 0,-19 0,20 0,-20 0,20 0,-20 0,20 0,-20 19,20-19,0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09-12-22T12:11:38.852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0,'0'0,"20"0,-20 0,20 0,-20 0,20 0,0 0,0 0,-1 0,1 0,0 0,0 0,0 0,0 0,-20 0,19 0,1 0,-20 0,20 0,-20 0,20 0,-20 0,20 0,-20 0,0 0,0 0,20 0,-20 0,20 0,-20 0,19 0,-19 0,0 0,20 0,-20 0,20 0,-20 0,0 0,0 0,20 0,-20 0,20 0,-20 20,0-20,20 0,-20 0,0 0,0 0,19 0,-19 0,0 0,20 0,-20 0,20 0,-20 0,20 0,-20 0,0 0,20 0,-20 0,20 0,-20 0,0 0,0 0,20 0,-20 0,0 0,19 0,-19 0,20 0,-20 0,20 0,0 0,-20 0,20 0,-20 0,20 0,-20 0,19 0,1 0,0 0,-20 19,20-19,-20 0,20 0,0 0,-20 0,19 0,-19 0,0 0,20 0,-20 0,20 0,-20 0,20 0,-20 0,20 0,0 0,-20 0,20 0,-20 0,19 0,-19 0,0 0,20 0,-20 0,0 0,20 0,-20 0,20 0,-20 0,20 0,-20 0,20 0,-1 0,-19 0,0 0,20 0,-20 0,0 0,20 0,-20 0,20 0,-20 0,20 0,-20 0,20 0,-1 0,-19 0,20 0,-20 0,20 0,-20 0,20 0,0 0,-20 0,20 0,-20 0,20 0,-20 0,19 0,1 0,0 0,-20 0,20 0,0 0,-20 0,20 0,-20 0,19 0,-19 0,20 0,0 0,-20 0,0 0,0 0,20 0,-20 0,20 0,-20 0,0 0,20 0,-20 0,20 0,-20 0,39 0,-39 0,20 0,-20 0,20 0,-20 0,20 0,0 0,-20 0,19 0,-19 0,20 0,-20 0,20 0,-20 0,0 0,20 0,-20 0,20 0,0 0,0 0,19 0,-19 0,-20 0,20 0,0 0,0 0,-20 0,19 0,-19 0,20 0,0 0,-20 0,20 0,-20 0,20 0,0 0,-1 0,-19 0,20 0,0 0,-20 0,0 0,20 0,-20 0,0 0,0 0,20 0,-20 0,20 0,-20 0,20 0,-20 0,39 0,-39 0,20 0,-20 0,20 0,-20 0,20 0,0 0,-20 0,19 0,-19 0,20 0,0 0,0 0,20 0,-21 0,-19 0,40 0,-40 0,20 0,-20 0,40 0,-40 0,20 0,-20 0,19 0,-19 0,20 0,0 0,-20 0,20 0,-20 0,20 0,-20 0,0 0,20 0,-20 0,19 0,-19 0,20 0,-20 0,20 0,0 0,-20 0,0 0,0 0,0 0,0 0,20 0,-20 0,0 0,20 0,-20 0,20 0,-1 0,1 20,0-20,0 0,0 0,19 0,-39 0,20 0,-20 0,20 0,-20 0,20 0,0 0,-20 0,20 0,-20 0,20 0,-20 0,19 0,1 0,-20 0,0-20,0 20,20 0,-20 0,20 0,-20 0,20 0,-20 0,20 0,-1 0,-19 0,20 0,-20 0,20 0,-20 0,20 0,0 0,-20 0,0 0,0 0,20 0,-20 0,0 0,19 0,-19 0,20 0,-20 0,20 0,0 0,-20 0,20 0,-20 0,20 0,-20 0,20 0,-1 0,-19 0,20 0,-20 0,20 0,-20 0,20 0,0 0,-20 0,20 0,-20 0,19 0,-19 0,0 0,0 0,20 0,-20 0,20 0,-20 0,20 0,-20 0,20 0,0 0,-20 0,19 0,-19 0,20 0,-20 0,20 0,0 0,-20 0,20 0,-20 0,20 0,-20 0,20 0,-1 0,-19 0,20 0,-20 0,20 0,-20 0,20 0,0 0,-20 0,20 0,-1 0,1 0,0 0,-20 0,40 0,-20 20,-20-20,20 0,-1 0,-19 0,20 0,-20 0,20 0,-20 0,20 0,0 0,-20 0,20 0,-1 0,1 0,-20 0,20 0,20 0,-40 0,20 0,0 0,-1 0,-19 0,20 0,0 0,-20 0,20 0,0 0,0 0,-20 0,19 0,1 0,0 0,-20 0,20 0,-20 0,20 0,0 0,-20 0,19 0,-19 0,20 0,-20 0,40 0,-40 0,20 0,0 0,0 0,-20 0,19 0,-19 0,20 0,-20 0,20 0,0 0,-20 0,0 0,0 0,20 0,-20 0,20 0,-20 0,0 0,19 0,-19 0,20 0,-20 0,40 0,-40 0,20 0,0 0,-20 0,19 0,1 0,-20 0,20 0,-20 0,20 0,0 0,0 0,-20 0,0 0,0 0,20 0,-20 0,19 0,1 0,0 0,0 0,-20 0,40 0,-40 0,19 0,-19 0,20 0,-20 0,20 0,0 0,-20 0,20 0,-20 0,0 0,20 0,-20 0,20 0,-20 0,19 0,1 0,-20 0,20 0,-20 0,20 0,-20 0,20 0,0 0,-20 0,19 0,-19 0,20 0,-20 0,20 0,0 0,0 0,-20 0,20 0,-20 0,20 0,-1 0,1 0,-20 0,40 0,-20 0,-20 0,0 0,20 0,-1 0,1 0,0 0,-20 0,20 0,0 0,0 0,-20 0,19 0,-19 0,20 0,0 0,-20 0,20 0,-20 0,20 0,-20 0,20 0,0 0,-20 0,19 0,-19 0,20 0,-20 0,20 0,-20 20,20-20,0 0,0 0,-20 0,19 0,1 0,-20 0,20 0,-20 0,20 0,-20 0,20 0,-20 0,0 0,20 0,-20 0,19 0,-19 0,20 0,-20 0,20 0,0 0,-20 0,20 0,-20 0,20 0,-20 0,20 0,-1 0,1 0,-20 0,20 0,0 0,-20 0,20 0,-20 0,20 0,-20 0,0 0,19 0,-19 0,20 0,-20 0,20 0,-20 0,20 0,0 0,-20 0,0 0,0 0,20 0,-20 0,0 0,0 0,20 0,-20 0,19 0,-19 0,20 0,-20 0,20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34DD6-C47E-4E98-9A34-FCF44586A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5446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DD9-661C-421E-960D-E121B58BD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3102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3F13C-F8EF-43F2-9493-EE768E55E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2170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75B0D-747E-4815-98FE-913043AEF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626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EAD7A-0207-4FF8-A205-60BEBB3B4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6299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5E366-80FB-475F-BC39-DA03983E8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757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49298-49B7-4476-8187-E6218478E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8623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9BB15-87D8-41B8-BBFA-91EB06596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3358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0AF89-99A4-4792-BB31-6D00B390D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50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60D41-A97D-4703-9DEE-A78D5DBD3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3790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FDD27-4CBF-4500-BC0C-DD16DB309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1272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5DA519AE-0CA5-4695-B473-5518FD5E4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7" Type="http://schemas.openxmlformats.org/officeDocument/2006/relationships/customXml" Target="../ink/ink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рисС1-2_8x14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33" t="850" r="4167" b="27776"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848600" cy="28194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Построение профиля рельефа местности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4" name="Line 3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5" name="Line 4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 flipH="1">
            <a:off x="5672138" y="3962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7" name="Line 6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8" name="Line 7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9" name="Line 8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0" name="Line 9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1" name="Line 10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2" name="Line 11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3" name="Line 12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4" name="Text Box 13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5135" name="Text Box 14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5136" name="Text Box 15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5137" name="Text Box 16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5138" name="Text Box 17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5139" name="Text Box 18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5140" name="Text Box 19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5141" name="Text Box 20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5142" name="Text Box 21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5143" name="Text Box 22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5144" name="Text Box 23"/>
          <p:cNvSpPr txBox="1">
            <a:spLocks noChangeArrowheads="1"/>
          </p:cNvSpPr>
          <p:nvPr/>
        </p:nvSpPr>
        <p:spPr bwMode="auto">
          <a:xfrm>
            <a:off x="1219200" y="38100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Определяем положение начальной и конечной точек профиля</a:t>
            </a:r>
          </a:p>
        </p:txBody>
      </p:sp>
      <p:pic>
        <p:nvPicPr>
          <p:cNvPr id="5145" name="Picture 24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1000125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46" name="Text Box 25"/>
          <p:cNvSpPr txBox="1">
            <a:spLocks noChangeArrowheads="1"/>
          </p:cNvSpPr>
          <p:nvPr/>
        </p:nvSpPr>
        <p:spPr bwMode="auto">
          <a:xfrm>
            <a:off x="457200" y="5791200"/>
            <a:ext cx="853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Точка В располагается на горизонтали 155 м. Отмечаем точку В на правой вертикальной оси.</a:t>
            </a:r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8" name="AutoShape 28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5489575" y="442118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 flipH="1">
            <a:off x="3440113" y="1600200"/>
            <a:ext cx="381000" cy="15240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5122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314950"/>
              <a:ext cx="2436813" cy="28575"/>
            </p14:xfrm>
          </p:contentPart>
        </mc:Choice>
        <mc:Fallback>
          <p:pic>
            <p:nvPicPr>
              <p:cNvPr id="5122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20413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8" name="Line 3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" name="Line 4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0" name="Line 5"/>
          <p:cNvSpPr>
            <a:spLocks noChangeShapeType="1"/>
          </p:cNvSpPr>
          <p:nvPr/>
        </p:nvSpPr>
        <p:spPr bwMode="auto">
          <a:xfrm flipH="1">
            <a:off x="5672138" y="3962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1" name="Line 6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Line 8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4" name="Line 9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5" name="Line 10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6" name="Line 11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7" name="Line 12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8" name="Text Box 13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6159" name="Text Box 14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6160" name="Text Box 15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6161" name="Text Box 16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6162" name="Text Box 17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6163" name="Text Box 18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6164" name="Text Box 19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6165" name="Text Box 20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6166" name="Text Box 21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6167" name="Text Box 22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6168" name="Text Box 23"/>
          <p:cNvSpPr txBox="1">
            <a:spLocks noChangeArrowheads="1"/>
          </p:cNvSpPr>
          <p:nvPr/>
        </p:nvSpPr>
        <p:spPr bwMode="auto">
          <a:xfrm>
            <a:off x="1219200" y="38100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Определяем координаты следующей точки по линии профиля</a:t>
            </a:r>
          </a:p>
        </p:txBody>
      </p:sp>
      <p:pic>
        <p:nvPicPr>
          <p:cNvPr id="6169" name="Picture 24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977900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0" name="Text Box 25"/>
          <p:cNvSpPr txBox="1">
            <a:spLocks noChangeArrowheads="1"/>
          </p:cNvSpPr>
          <p:nvPr/>
        </p:nvSpPr>
        <p:spPr bwMode="auto">
          <a:xfrm>
            <a:off x="304800" y="5562600"/>
            <a:ext cx="8534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Ближайшая к точке А горизонталь по линии профиля имеет высоту 145 м. Расстояние до нее 3 мм. Таким образом становятся известны координаты следующей точки линии профиля. Она имеет высоту 145 м и находится на расстоянии 6 мм от левой вертикальной оси.</a:t>
            </a:r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6175" name="Line 32"/>
          <p:cNvSpPr>
            <a:spLocks noChangeShapeType="1"/>
          </p:cNvSpPr>
          <p:nvPr/>
        </p:nvSpPr>
        <p:spPr bwMode="auto">
          <a:xfrm>
            <a:off x="1524000" y="1752600"/>
            <a:ext cx="1905000" cy="0"/>
          </a:xfrm>
          <a:prstGeom prst="line">
            <a:avLst/>
          </a:prstGeom>
          <a:noFill/>
          <a:ln w="25400">
            <a:solidFill>
              <a:srgbClr val="FFB7B7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6" name="Line 33"/>
          <p:cNvSpPr>
            <a:spLocks noChangeShapeType="1"/>
          </p:cNvSpPr>
          <p:nvPr/>
        </p:nvSpPr>
        <p:spPr bwMode="auto">
          <a:xfrm>
            <a:off x="1524000" y="1752600"/>
            <a:ext cx="107950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7" name="Line 34"/>
          <p:cNvSpPr>
            <a:spLocks noChangeShapeType="1"/>
          </p:cNvSpPr>
          <p:nvPr/>
        </p:nvSpPr>
        <p:spPr bwMode="auto">
          <a:xfrm>
            <a:off x="577850" y="457200"/>
            <a:ext cx="1066800" cy="129540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 type="triangl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8" name="Text Box 35"/>
          <p:cNvSpPr txBox="1">
            <a:spLocks noChangeArrowheads="1"/>
          </p:cNvSpPr>
          <p:nvPr/>
        </p:nvSpPr>
        <p:spPr bwMode="auto">
          <a:xfrm>
            <a:off x="415925" y="1524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D60000"/>
                </a:solidFill>
                <a:latin typeface="Arial" charset="0"/>
              </a:rPr>
              <a:t>3 мм</a:t>
            </a:r>
          </a:p>
        </p:txBody>
      </p:sp>
      <p:sp>
        <p:nvSpPr>
          <p:cNvPr id="6179" name="Line 36"/>
          <p:cNvSpPr>
            <a:spLocks noChangeShapeType="1"/>
          </p:cNvSpPr>
          <p:nvPr/>
        </p:nvSpPr>
        <p:spPr bwMode="auto">
          <a:xfrm>
            <a:off x="577850" y="457200"/>
            <a:ext cx="533400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6146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314950"/>
              <a:ext cx="2436813" cy="28575"/>
            </p14:xfrm>
          </p:contentPart>
        </mc:Choice>
        <mc:Fallback>
          <p:pic>
            <p:nvPicPr>
              <p:cNvPr id="6146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20413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2" name="Line 3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3" name="Line 4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4" name="Line 5"/>
          <p:cNvSpPr>
            <a:spLocks noChangeShapeType="1"/>
          </p:cNvSpPr>
          <p:nvPr/>
        </p:nvSpPr>
        <p:spPr bwMode="auto">
          <a:xfrm flipH="1">
            <a:off x="5672138" y="3962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8" name="Line 9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9" name="Line 10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0" name="Line 11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1" name="Line 12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7183" name="Text Box 14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7184" name="Text Box 15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7185" name="Text Box 16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7186" name="Text Box 17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7187" name="Text Box 18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7188" name="Text Box 19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7189" name="Text Box 20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7190" name="Text Box 21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7191" name="Text Box 22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7192" name="Text Box 23"/>
          <p:cNvSpPr txBox="1">
            <a:spLocks noChangeArrowheads="1"/>
          </p:cNvSpPr>
          <p:nvPr/>
        </p:nvSpPr>
        <p:spPr bwMode="auto">
          <a:xfrm>
            <a:off x="1219200" y="38100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Определяем координаты следующей точки по линии профиля</a:t>
            </a:r>
          </a:p>
        </p:txBody>
      </p:sp>
      <p:pic>
        <p:nvPicPr>
          <p:cNvPr id="7193" name="Picture 24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977900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4" name="Text Box 25"/>
          <p:cNvSpPr txBox="1">
            <a:spLocks noChangeArrowheads="1"/>
          </p:cNvSpPr>
          <p:nvPr/>
        </p:nvSpPr>
        <p:spPr bwMode="auto">
          <a:xfrm>
            <a:off x="304800" y="5759450"/>
            <a:ext cx="853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Следующая точка линии профиля имеет высоту 145 м и находится на расстоянии 6 мм от левой вертикальной оси.</a:t>
            </a:r>
          </a:p>
        </p:txBody>
      </p:sp>
      <p:sp>
        <p:nvSpPr>
          <p:cNvPr id="7195" name="AutoShape 27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6" name="AutoShape 28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0" y="1752600"/>
            <a:ext cx="1905000" cy="0"/>
          </a:xfrm>
          <a:prstGeom prst="line">
            <a:avLst/>
          </a:prstGeom>
          <a:noFill/>
          <a:ln w="25400">
            <a:solidFill>
              <a:srgbClr val="FFB7B7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1524000" y="1752600"/>
            <a:ext cx="107950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533400" y="457200"/>
            <a:ext cx="1066800" cy="129540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 type="triangl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349250" y="1524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D60000"/>
                </a:solidFill>
                <a:latin typeface="Arial" charset="0"/>
              </a:rPr>
              <a:t>3 мм</a:t>
            </a:r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>
            <a:off x="533400" y="457200"/>
            <a:ext cx="533400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4" name="Line 36"/>
          <p:cNvSpPr>
            <a:spLocks noChangeShapeType="1"/>
          </p:cNvSpPr>
          <p:nvPr/>
        </p:nvSpPr>
        <p:spPr bwMode="auto">
          <a:xfrm>
            <a:off x="5792788" y="43434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 flipH="1" flipV="1">
            <a:off x="6018213" y="4344988"/>
            <a:ext cx="158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6" name="AutoShape 38"/>
          <p:cNvSpPr>
            <a:spLocks noChangeArrowheads="1"/>
          </p:cNvSpPr>
          <p:nvPr/>
        </p:nvSpPr>
        <p:spPr bwMode="auto">
          <a:xfrm>
            <a:off x="5986463" y="431165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 flipH="1">
            <a:off x="5803900" y="4722813"/>
            <a:ext cx="215900" cy="0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 type="stealth" w="sm" len="lg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5386388" y="4841875"/>
            <a:ext cx="1143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latin typeface="Arial" charset="0"/>
              </a:rPr>
              <a:t>6 мм</a:t>
            </a: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7170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314950"/>
              <a:ext cx="2436813" cy="28575"/>
            </p14:xfrm>
          </p:contentPart>
        </mc:Choice>
        <mc:Fallback>
          <p:pic>
            <p:nvPicPr>
              <p:cNvPr id="7170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20413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6" name="Line 3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7" name="Line 4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8" name="Line 5"/>
          <p:cNvSpPr>
            <a:spLocks noChangeShapeType="1"/>
          </p:cNvSpPr>
          <p:nvPr/>
        </p:nvSpPr>
        <p:spPr bwMode="auto">
          <a:xfrm flipH="1">
            <a:off x="5672138" y="3973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9" name="Line 6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0" name="Line 7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1" name="Line 8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2" name="Line 9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3" name="Line 10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4" name="Line 11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5" name="Line 12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6" name="Text Box 13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8207" name="Text Box 14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8208" name="Text Box 15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8209" name="Text Box 16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8210" name="Text Box 17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8211" name="Text Box 18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8212" name="Text Box 19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8213" name="Text Box 20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8214" name="Text Box 21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8215" name="Text Box 22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8216" name="Text Box 23"/>
          <p:cNvSpPr txBox="1">
            <a:spLocks noChangeArrowheads="1"/>
          </p:cNvSpPr>
          <p:nvPr/>
        </p:nvSpPr>
        <p:spPr bwMode="auto">
          <a:xfrm>
            <a:off x="1219200" y="38100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Определяем координаты следующей точки по линии профиля</a:t>
            </a:r>
          </a:p>
        </p:txBody>
      </p:sp>
      <p:pic>
        <p:nvPicPr>
          <p:cNvPr id="8217" name="Picture 24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977900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8" name="Text Box 25"/>
          <p:cNvSpPr txBox="1">
            <a:spLocks noChangeArrowheads="1"/>
          </p:cNvSpPr>
          <p:nvPr/>
        </p:nvSpPr>
        <p:spPr bwMode="auto">
          <a:xfrm>
            <a:off x="360363" y="5443538"/>
            <a:ext cx="8534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Следующая горизонталь по линии профиля имеет высоту 150 м и находится на расстоянии 6 мм от точки А по карте. Таким образом, становятся известны координаты следующей точки линии профиля. Она имеет высоту 150 м и находится на расстоянии 12 мм от левой вертикальной оси.</a:t>
            </a:r>
          </a:p>
        </p:txBody>
      </p: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0" name="AutoShape 28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1524000" y="1752600"/>
            <a:ext cx="1905000" cy="0"/>
          </a:xfrm>
          <a:prstGeom prst="line">
            <a:avLst/>
          </a:prstGeom>
          <a:noFill/>
          <a:ln w="25400">
            <a:solidFill>
              <a:srgbClr val="FFB7B7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1524000" y="1752600"/>
            <a:ext cx="215900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544513" y="457200"/>
            <a:ext cx="1219200" cy="129540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 type="triangl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349250" y="1524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D60000"/>
                </a:solidFill>
                <a:latin typeface="Arial" charset="0"/>
              </a:rPr>
              <a:t>6 мм</a:t>
            </a:r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>
            <a:off x="533400" y="457200"/>
            <a:ext cx="533400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8" name="AutoShape 38"/>
          <p:cNvSpPr>
            <a:spLocks noChangeArrowheads="1"/>
          </p:cNvSpPr>
          <p:nvPr/>
        </p:nvSpPr>
        <p:spPr bwMode="auto">
          <a:xfrm>
            <a:off x="5986463" y="431165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8229" name="Line 39"/>
          <p:cNvSpPr>
            <a:spLocks noChangeShapeType="1"/>
          </p:cNvSpPr>
          <p:nvPr/>
        </p:nvSpPr>
        <p:spPr bwMode="auto">
          <a:xfrm flipH="1">
            <a:off x="5794375" y="4721225"/>
            <a:ext cx="431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sm" len="lg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30" name="Text Box 40"/>
          <p:cNvSpPr txBox="1">
            <a:spLocks noChangeArrowheads="1"/>
          </p:cNvSpPr>
          <p:nvPr/>
        </p:nvSpPr>
        <p:spPr bwMode="auto">
          <a:xfrm>
            <a:off x="5435600" y="4876800"/>
            <a:ext cx="1143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latin typeface="Arial" charset="0"/>
              </a:rPr>
              <a:t>12 мм</a:t>
            </a:r>
          </a:p>
        </p:txBody>
      </p:sp>
      <p:sp>
        <p:nvSpPr>
          <p:cNvPr id="8231" name="Line 41"/>
          <p:cNvSpPr>
            <a:spLocks noChangeShapeType="1"/>
          </p:cNvSpPr>
          <p:nvPr/>
        </p:nvSpPr>
        <p:spPr bwMode="auto">
          <a:xfrm>
            <a:off x="5789613" y="397351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32" name="Line 42"/>
          <p:cNvSpPr>
            <a:spLocks noChangeShapeType="1"/>
          </p:cNvSpPr>
          <p:nvPr/>
        </p:nvSpPr>
        <p:spPr bwMode="auto">
          <a:xfrm flipH="1" flipV="1">
            <a:off x="6213475" y="3987800"/>
            <a:ext cx="1588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33" name="AutoShape 43"/>
          <p:cNvSpPr>
            <a:spLocks noChangeArrowheads="1"/>
          </p:cNvSpPr>
          <p:nvPr/>
        </p:nvSpPr>
        <p:spPr bwMode="auto">
          <a:xfrm>
            <a:off x="6172200" y="396240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8194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314950"/>
              <a:ext cx="2436813" cy="28575"/>
            </p14:xfrm>
          </p:contentPart>
        </mc:Choice>
        <mc:Fallback>
          <p:pic>
            <p:nvPicPr>
              <p:cNvPr id="8194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20413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0" name="Line 3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1" name="Line 4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 flipH="1">
            <a:off x="5672138" y="3973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4" name="Line 7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5" name="Line 8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6" name="Line 9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7" name="Line 10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8" name="Line 11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9" name="Line 12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0" name="Text Box 13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9231" name="Text Box 14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9232" name="Text Box 15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9233" name="Text Box 16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9234" name="Text Box 17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9235" name="Text Box 18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9236" name="Text Box 19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9237" name="Text Box 20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9238" name="Text Box 21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9239" name="Text Box 22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9240" name="Text Box 23"/>
          <p:cNvSpPr txBox="1">
            <a:spLocks noChangeArrowheads="1"/>
          </p:cNvSpPr>
          <p:nvPr/>
        </p:nvSpPr>
        <p:spPr bwMode="auto">
          <a:xfrm>
            <a:off x="1219200" y="38100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Определяем координаты следующей точки по линии профиля</a:t>
            </a:r>
          </a:p>
        </p:txBody>
      </p:sp>
      <p:pic>
        <p:nvPicPr>
          <p:cNvPr id="9241" name="Picture 24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977900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Text Box 25"/>
          <p:cNvSpPr txBox="1">
            <a:spLocks noChangeArrowheads="1"/>
          </p:cNvSpPr>
          <p:nvPr/>
        </p:nvSpPr>
        <p:spPr bwMode="auto">
          <a:xfrm>
            <a:off x="360363" y="5443538"/>
            <a:ext cx="8534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Следующая горизонталь по линии профиля имеет высоту 155 м и находится на расстоянии 24 мм от точки А по карте. Таким образом, становятся известны координаты следующей точки линии профиля. Она имеет высоту 155 м и находится на расстоянии 48 мм от левой вертикальной оси.</a:t>
            </a:r>
          </a:p>
        </p:txBody>
      </p:sp>
      <p:sp>
        <p:nvSpPr>
          <p:cNvPr id="9243" name="AutoShape 27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4" name="AutoShape 28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1524000" y="1752600"/>
            <a:ext cx="1905000" cy="0"/>
          </a:xfrm>
          <a:prstGeom prst="line">
            <a:avLst/>
          </a:prstGeom>
          <a:noFill/>
          <a:ln w="25400">
            <a:solidFill>
              <a:srgbClr val="FFB7B7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1524000" y="1752600"/>
            <a:ext cx="1079500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>
            <a:off x="565150" y="457200"/>
            <a:ext cx="2046288" cy="129540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 type="triangl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271463" y="119063"/>
            <a:ext cx="1098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D60000"/>
                </a:solidFill>
                <a:latin typeface="Arial" charset="0"/>
              </a:rPr>
              <a:t>24 мм</a:t>
            </a:r>
          </a:p>
        </p:txBody>
      </p:sp>
      <p:sp>
        <p:nvSpPr>
          <p:cNvPr id="9251" name="Line 35"/>
          <p:cNvSpPr>
            <a:spLocks noChangeShapeType="1"/>
          </p:cNvSpPr>
          <p:nvPr/>
        </p:nvSpPr>
        <p:spPr bwMode="auto">
          <a:xfrm>
            <a:off x="555625" y="446088"/>
            <a:ext cx="533400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2" name="AutoShape 36"/>
          <p:cNvSpPr>
            <a:spLocks noChangeArrowheads="1"/>
          </p:cNvSpPr>
          <p:nvPr/>
        </p:nvSpPr>
        <p:spPr bwMode="auto">
          <a:xfrm>
            <a:off x="5986463" y="431165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 flipH="1">
            <a:off x="5781675" y="4724400"/>
            <a:ext cx="172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sm" len="lg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4" name="Text Box 38"/>
          <p:cNvSpPr txBox="1">
            <a:spLocks noChangeArrowheads="1"/>
          </p:cNvSpPr>
          <p:nvPr/>
        </p:nvSpPr>
        <p:spPr bwMode="auto">
          <a:xfrm>
            <a:off x="6019800" y="4800600"/>
            <a:ext cx="1143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latin typeface="Arial" charset="0"/>
              </a:rPr>
              <a:t>48 мм</a:t>
            </a:r>
          </a:p>
        </p:txBody>
      </p:sp>
      <p:sp>
        <p:nvSpPr>
          <p:cNvPr id="9255" name="Line 39"/>
          <p:cNvSpPr>
            <a:spLocks noChangeShapeType="1"/>
          </p:cNvSpPr>
          <p:nvPr/>
        </p:nvSpPr>
        <p:spPr bwMode="auto">
          <a:xfrm>
            <a:off x="5786438" y="3592513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 flipH="1" flipV="1">
            <a:off x="7488238" y="3571875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7" name="AutoShape 41"/>
          <p:cNvSpPr>
            <a:spLocks noChangeArrowheads="1"/>
          </p:cNvSpPr>
          <p:nvPr/>
        </p:nvSpPr>
        <p:spPr bwMode="auto">
          <a:xfrm>
            <a:off x="6172200" y="396240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58" name="AutoShape 42"/>
          <p:cNvSpPr>
            <a:spLocks noChangeArrowheads="1"/>
          </p:cNvSpPr>
          <p:nvPr/>
        </p:nvSpPr>
        <p:spPr bwMode="auto">
          <a:xfrm>
            <a:off x="7467600" y="3560763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9218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314950"/>
              <a:ext cx="2436813" cy="28575"/>
            </p14:xfrm>
          </p:contentPart>
        </mc:Choice>
        <mc:Fallback>
          <p:pic>
            <p:nvPicPr>
              <p:cNvPr id="9218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20413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4" name="Line 3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5" name="Line 4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6" name="Line 5"/>
          <p:cNvSpPr>
            <a:spLocks noChangeShapeType="1"/>
          </p:cNvSpPr>
          <p:nvPr/>
        </p:nvSpPr>
        <p:spPr bwMode="auto">
          <a:xfrm flipH="1">
            <a:off x="5672138" y="3973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8" name="Line 7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9" name="Line 8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0" name="Line 9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1" name="Line 10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2" name="Line 11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3" name="Line 12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4" name="Text Box 13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10255" name="Text Box 14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10256" name="Text Box 15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10257" name="Text Box 16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10258" name="Text Box 17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10259" name="Text Box 18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10260" name="Text Box 19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10261" name="Text Box 20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10262" name="Text Box 21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10263" name="Text Box 22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10264" name="Text Box 23"/>
          <p:cNvSpPr txBox="1">
            <a:spLocks noChangeArrowheads="1"/>
          </p:cNvSpPr>
          <p:nvPr/>
        </p:nvSpPr>
        <p:spPr bwMode="auto">
          <a:xfrm>
            <a:off x="1219200" y="29210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Определяем координаты колодца с ветряным двигателем</a:t>
            </a:r>
          </a:p>
        </p:txBody>
      </p:sp>
      <p:pic>
        <p:nvPicPr>
          <p:cNvPr id="10265" name="Picture 24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866775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6" name="Text Box 25"/>
          <p:cNvSpPr txBox="1">
            <a:spLocks noChangeArrowheads="1"/>
          </p:cNvSpPr>
          <p:nvPr/>
        </p:nvSpPr>
        <p:spPr bwMode="auto">
          <a:xfrm>
            <a:off x="304800" y="5287963"/>
            <a:ext cx="8589963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Колодец располагается на высоте приблизительно 156,5 м  (в непосредственной близости от него мы видим абсолютную отметку г. Голая 156,9. Колодец находится на расстоянии 31 мм от точки А по карте. Таким образом, становятся известны координаты колодца. Он расположен на высоте 156,5 м и находится на расстоянии 62 мм от левой вертикальной оси.</a:t>
            </a:r>
          </a:p>
        </p:txBody>
      </p:sp>
      <p:sp>
        <p:nvSpPr>
          <p:cNvPr id="10267" name="AutoShape 27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8" name="AutoShape 28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>
            <a:off x="1524000" y="1630363"/>
            <a:ext cx="1905000" cy="0"/>
          </a:xfrm>
          <a:prstGeom prst="line">
            <a:avLst/>
          </a:prstGeom>
          <a:noFill/>
          <a:ln w="25400">
            <a:solidFill>
              <a:srgbClr val="FFB7B7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2" name="Line 32"/>
          <p:cNvSpPr>
            <a:spLocks noChangeShapeType="1"/>
          </p:cNvSpPr>
          <p:nvPr/>
        </p:nvSpPr>
        <p:spPr bwMode="auto">
          <a:xfrm>
            <a:off x="1512888" y="1630363"/>
            <a:ext cx="1439862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3" name="Line 33"/>
          <p:cNvSpPr>
            <a:spLocks noChangeShapeType="1"/>
          </p:cNvSpPr>
          <p:nvPr/>
        </p:nvSpPr>
        <p:spPr bwMode="auto">
          <a:xfrm>
            <a:off x="838200" y="457200"/>
            <a:ext cx="2133600" cy="116205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 type="triangl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542925" y="130175"/>
            <a:ext cx="1098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D60000"/>
                </a:solidFill>
                <a:latin typeface="Arial" charset="0"/>
              </a:rPr>
              <a:t>31 мм</a:t>
            </a:r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838200" y="457200"/>
            <a:ext cx="533400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6" name="AutoShape 36"/>
          <p:cNvSpPr>
            <a:spLocks noChangeArrowheads="1"/>
          </p:cNvSpPr>
          <p:nvPr/>
        </p:nvSpPr>
        <p:spPr bwMode="auto">
          <a:xfrm>
            <a:off x="5986463" y="431165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277" name="Line 37"/>
          <p:cNvSpPr>
            <a:spLocks noChangeShapeType="1"/>
          </p:cNvSpPr>
          <p:nvPr/>
        </p:nvSpPr>
        <p:spPr bwMode="auto">
          <a:xfrm flipH="1">
            <a:off x="5781675" y="4724400"/>
            <a:ext cx="22320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sm" len="lg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6311900" y="4745038"/>
            <a:ext cx="1143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latin typeface="Arial" charset="0"/>
              </a:rPr>
              <a:t>62 мм</a:t>
            </a:r>
          </a:p>
        </p:txBody>
      </p:sp>
      <p:sp>
        <p:nvSpPr>
          <p:cNvPr id="10279" name="Line 39"/>
          <p:cNvSpPr>
            <a:spLocks noChangeShapeType="1"/>
          </p:cNvSpPr>
          <p:nvPr/>
        </p:nvSpPr>
        <p:spPr bwMode="auto">
          <a:xfrm>
            <a:off x="5786438" y="3392488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0" name="AutoShape 41"/>
          <p:cNvSpPr>
            <a:spLocks noChangeArrowheads="1"/>
          </p:cNvSpPr>
          <p:nvPr/>
        </p:nvSpPr>
        <p:spPr bwMode="auto">
          <a:xfrm>
            <a:off x="6172200" y="396240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281" name="AutoShape 42"/>
          <p:cNvSpPr>
            <a:spLocks noChangeArrowheads="1"/>
          </p:cNvSpPr>
          <p:nvPr/>
        </p:nvSpPr>
        <p:spPr bwMode="auto">
          <a:xfrm>
            <a:off x="7467600" y="3560763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282" name="Line 43"/>
          <p:cNvSpPr>
            <a:spLocks noChangeShapeType="1"/>
          </p:cNvSpPr>
          <p:nvPr/>
        </p:nvSpPr>
        <p:spPr bwMode="auto">
          <a:xfrm>
            <a:off x="8012113" y="3406775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3" name="Text Box 45"/>
          <p:cNvSpPr txBox="1">
            <a:spLocks noChangeArrowheads="1"/>
          </p:cNvSpPr>
          <p:nvPr/>
        </p:nvSpPr>
        <p:spPr bwMode="auto">
          <a:xfrm>
            <a:off x="7707313" y="3243263"/>
            <a:ext cx="609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solidFill>
                  <a:srgbClr val="D60000"/>
                </a:solidFill>
                <a:latin typeface="Arial" charset="0"/>
              </a:rPr>
              <a:t>Х</a:t>
            </a: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10242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181600"/>
              <a:ext cx="2436813" cy="28575"/>
            </p14:xfrm>
          </p:contentPart>
        </mc:Choice>
        <mc:Fallback>
          <p:pic>
            <p:nvPicPr>
              <p:cNvPr id="10242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07078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Line 49"/>
          <p:cNvSpPr>
            <a:spLocks noChangeShapeType="1"/>
          </p:cNvSpPr>
          <p:nvPr/>
        </p:nvSpPr>
        <p:spPr bwMode="auto">
          <a:xfrm>
            <a:off x="8001000" y="3505200"/>
            <a:ext cx="631825" cy="76200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8" name="Line 48"/>
          <p:cNvSpPr>
            <a:spLocks noChangeShapeType="1"/>
          </p:cNvSpPr>
          <p:nvPr/>
        </p:nvSpPr>
        <p:spPr bwMode="auto">
          <a:xfrm flipV="1">
            <a:off x="7467600" y="3505200"/>
            <a:ext cx="5334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9" name="Line 47"/>
          <p:cNvSpPr>
            <a:spLocks noChangeShapeType="1"/>
          </p:cNvSpPr>
          <p:nvPr/>
        </p:nvSpPr>
        <p:spPr bwMode="auto">
          <a:xfrm flipV="1">
            <a:off x="6194425" y="3592513"/>
            <a:ext cx="1295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0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1" name="Line 3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2" name="Line 4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3" name="Line 5"/>
          <p:cNvSpPr>
            <a:spLocks noChangeShapeType="1"/>
          </p:cNvSpPr>
          <p:nvPr/>
        </p:nvSpPr>
        <p:spPr bwMode="auto">
          <a:xfrm flipH="1">
            <a:off x="5672138" y="3973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4" name="Line 6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5" name="Line 7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6" name="Line 8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7" name="Line 9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8" name="Line 10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9" name="Line 11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0" name="Line 12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1" name="Text Box 13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11282" name="Text Box 14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11283" name="Text Box 15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11284" name="Text Box 16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11285" name="Text Box 17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11286" name="Text Box 18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11287" name="Text Box 19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11288" name="Text Box 20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11289" name="Text Box 21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11290" name="Text Box 22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11291" name="Text Box 23"/>
          <p:cNvSpPr txBox="1">
            <a:spLocks noChangeArrowheads="1"/>
          </p:cNvSpPr>
          <p:nvPr/>
        </p:nvSpPr>
        <p:spPr bwMode="auto">
          <a:xfrm>
            <a:off x="1219200" y="29210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Соединяем полученные точки</a:t>
            </a:r>
          </a:p>
        </p:txBody>
      </p:sp>
      <p:pic>
        <p:nvPicPr>
          <p:cNvPr id="11292" name="Picture 24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866775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3" name="AutoShape 27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94" name="AutoShape 28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95" name="Text Box 29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11296" name="Text Box 30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11297" name="Line 31"/>
          <p:cNvSpPr>
            <a:spLocks noChangeShapeType="1"/>
          </p:cNvSpPr>
          <p:nvPr/>
        </p:nvSpPr>
        <p:spPr bwMode="auto">
          <a:xfrm>
            <a:off x="1524000" y="1630363"/>
            <a:ext cx="1905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98" name="AutoShape 41"/>
          <p:cNvSpPr>
            <a:spLocks noChangeArrowheads="1"/>
          </p:cNvSpPr>
          <p:nvPr/>
        </p:nvSpPr>
        <p:spPr bwMode="auto">
          <a:xfrm>
            <a:off x="7467600" y="3560763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299" name="Text Box 43"/>
          <p:cNvSpPr txBox="1">
            <a:spLocks noChangeArrowheads="1"/>
          </p:cNvSpPr>
          <p:nvPr/>
        </p:nvSpPr>
        <p:spPr bwMode="auto">
          <a:xfrm>
            <a:off x="7707313" y="3243263"/>
            <a:ext cx="609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Х</a:t>
            </a:r>
          </a:p>
        </p:txBody>
      </p:sp>
      <p:sp>
        <p:nvSpPr>
          <p:cNvPr id="11300" name="Line 44"/>
          <p:cNvSpPr>
            <a:spLocks noChangeShapeType="1"/>
          </p:cNvSpPr>
          <p:nvPr/>
        </p:nvSpPr>
        <p:spPr bwMode="auto">
          <a:xfrm flipV="1">
            <a:off x="5791200" y="4321175"/>
            <a:ext cx="219075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01" name="Line 46"/>
          <p:cNvSpPr>
            <a:spLocks noChangeShapeType="1"/>
          </p:cNvSpPr>
          <p:nvPr/>
        </p:nvSpPr>
        <p:spPr bwMode="auto">
          <a:xfrm flipV="1">
            <a:off x="6021388" y="3983038"/>
            <a:ext cx="163512" cy="338137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02" name="AutoShape 36"/>
          <p:cNvSpPr>
            <a:spLocks noChangeArrowheads="1"/>
          </p:cNvSpPr>
          <p:nvPr/>
        </p:nvSpPr>
        <p:spPr bwMode="auto">
          <a:xfrm>
            <a:off x="5986463" y="431165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303" name="AutoShape 40"/>
          <p:cNvSpPr>
            <a:spLocks noChangeArrowheads="1"/>
          </p:cNvSpPr>
          <p:nvPr/>
        </p:nvSpPr>
        <p:spPr bwMode="auto">
          <a:xfrm>
            <a:off x="6161088" y="3951288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11266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181600"/>
              <a:ext cx="2436813" cy="28575"/>
            </p14:xfrm>
          </p:contentPart>
        </mc:Choice>
        <mc:Fallback>
          <p:pic>
            <p:nvPicPr>
              <p:cNvPr id="11266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07078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Line 2"/>
          <p:cNvSpPr>
            <a:spLocks noChangeShapeType="1"/>
          </p:cNvSpPr>
          <p:nvPr/>
        </p:nvSpPr>
        <p:spPr bwMode="auto">
          <a:xfrm>
            <a:off x="8001000" y="3505200"/>
            <a:ext cx="631825" cy="76200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2" name="Line 3"/>
          <p:cNvSpPr>
            <a:spLocks noChangeShapeType="1"/>
          </p:cNvSpPr>
          <p:nvPr/>
        </p:nvSpPr>
        <p:spPr bwMode="auto">
          <a:xfrm flipV="1">
            <a:off x="7489825" y="3505200"/>
            <a:ext cx="511175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3" name="Line 4"/>
          <p:cNvSpPr>
            <a:spLocks noChangeShapeType="1"/>
          </p:cNvSpPr>
          <p:nvPr/>
        </p:nvSpPr>
        <p:spPr bwMode="auto">
          <a:xfrm flipV="1">
            <a:off x="6194425" y="3592513"/>
            <a:ext cx="1295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5" name="Line 6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7" name="Line 8"/>
          <p:cNvSpPr>
            <a:spLocks noChangeShapeType="1"/>
          </p:cNvSpPr>
          <p:nvPr/>
        </p:nvSpPr>
        <p:spPr bwMode="auto">
          <a:xfrm flipH="1">
            <a:off x="5672138" y="3973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8" name="Line 9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9" name="Line 10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0" name="Line 11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1" name="Line 12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2" name="Line 13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3" name="Line 14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4" name="Line 15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5" name="Text Box 16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12306" name="Text Box 17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12307" name="Text Box 18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12308" name="Text Box 19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12309" name="Text Box 20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12310" name="Text Box 21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12311" name="Text Box 22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12312" name="Text Box 23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12313" name="Text Box 24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12314" name="Text Box 25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pic>
        <p:nvPicPr>
          <p:cNvPr id="12315" name="Picture 27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866775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6" name="AutoShape 29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7" name="AutoShape 30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8" name="Text Box 31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12319" name="Text Box 32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12320" name="Line 33"/>
          <p:cNvSpPr>
            <a:spLocks noChangeShapeType="1"/>
          </p:cNvSpPr>
          <p:nvPr/>
        </p:nvSpPr>
        <p:spPr bwMode="auto">
          <a:xfrm>
            <a:off x="1490663" y="1630363"/>
            <a:ext cx="1905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1" name="AutoShape 34"/>
          <p:cNvSpPr>
            <a:spLocks noChangeArrowheads="1"/>
          </p:cNvSpPr>
          <p:nvPr/>
        </p:nvSpPr>
        <p:spPr bwMode="auto">
          <a:xfrm>
            <a:off x="7467600" y="3560763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322" name="Text Box 35"/>
          <p:cNvSpPr txBox="1">
            <a:spLocks noChangeArrowheads="1"/>
          </p:cNvSpPr>
          <p:nvPr/>
        </p:nvSpPr>
        <p:spPr bwMode="auto">
          <a:xfrm>
            <a:off x="7707313" y="3243263"/>
            <a:ext cx="609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Х</a:t>
            </a:r>
          </a:p>
        </p:txBody>
      </p:sp>
      <p:sp>
        <p:nvSpPr>
          <p:cNvPr id="12323" name="Line 36"/>
          <p:cNvSpPr>
            <a:spLocks noChangeShapeType="1"/>
          </p:cNvSpPr>
          <p:nvPr/>
        </p:nvSpPr>
        <p:spPr bwMode="auto">
          <a:xfrm flipV="1">
            <a:off x="5791200" y="4321175"/>
            <a:ext cx="219075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4" name="Line 37"/>
          <p:cNvSpPr>
            <a:spLocks noChangeShapeType="1"/>
          </p:cNvSpPr>
          <p:nvPr/>
        </p:nvSpPr>
        <p:spPr bwMode="auto">
          <a:xfrm flipV="1">
            <a:off x="6021388" y="3983038"/>
            <a:ext cx="163512" cy="338137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5" name="AutoShape 38"/>
          <p:cNvSpPr>
            <a:spLocks noChangeArrowheads="1"/>
          </p:cNvSpPr>
          <p:nvPr/>
        </p:nvSpPr>
        <p:spPr bwMode="auto">
          <a:xfrm>
            <a:off x="5986463" y="431165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326" name="AutoShape 39"/>
          <p:cNvSpPr>
            <a:spLocks noChangeArrowheads="1"/>
          </p:cNvSpPr>
          <p:nvPr/>
        </p:nvSpPr>
        <p:spPr bwMode="auto">
          <a:xfrm>
            <a:off x="6161088" y="3951288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327" name="Text Box 40"/>
          <p:cNvSpPr txBox="1">
            <a:spLocks noChangeArrowheads="1"/>
          </p:cNvSpPr>
          <p:nvPr/>
        </p:nvSpPr>
        <p:spPr bwMode="auto">
          <a:xfrm>
            <a:off x="762000" y="5486400"/>
            <a:ext cx="7620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При построении профиля следует помнить, что чем больше расстояние между горизонталями, тем меньше уклон поверхности и менее крутыми становятся склоны.</a:t>
            </a:r>
          </a:p>
        </p:txBody>
      </p:sp>
      <p:sp>
        <p:nvSpPr>
          <p:cNvPr id="12328" name="Line 41"/>
          <p:cNvSpPr>
            <a:spLocks noChangeShapeType="1"/>
          </p:cNvSpPr>
          <p:nvPr/>
        </p:nvSpPr>
        <p:spPr bwMode="auto">
          <a:xfrm>
            <a:off x="2601913" y="1600200"/>
            <a:ext cx="4876800" cy="1981200"/>
          </a:xfrm>
          <a:prstGeom prst="line">
            <a:avLst/>
          </a:prstGeom>
          <a:noFill/>
          <a:ln w="9525">
            <a:solidFill>
              <a:srgbClr val="0000C4"/>
            </a:solidFill>
            <a:round/>
            <a:headEnd type="arrow" w="sm" len="lg"/>
            <a:tailEnd type="stealth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9" name="Line 42"/>
          <p:cNvSpPr>
            <a:spLocks noChangeShapeType="1"/>
          </p:cNvSpPr>
          <p:nvPr/>
        </p:nvSpPr>
        <p:spPr bwMode="auto">
          <a:xfrm>
            <a:off x="1752600" y="1600200"/>
            <a:ext cx="4419600" cy="2362200"/>
          </a:xfrm>
          <a:prstGeom prst="line">
            <a:avLst/>
          </a:prstGeom>
          <a:noFill/>
          <a:ln w="9525">
            <a:solidFill>
              <a:srgbClr val="0000C4"/>
            </a:solidFill>
            <a:round/>
            <a:headEnd type="arrow" w="sm" len="lg"/>
            <a:tailEnd type="stealth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12290" name="Ink 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181600"/>
              <a:ext cx="2436813" cy="28575"/>
            </p14:xfrm>
          </p:contentPart>
        </mc:Choice>
        <mc:Fallback>
          <p:pic>
            <p:nvPicPr>
              <p:cNvPr id="12290" name="Ink 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07078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Line 2"/>
          <p:cNvSpPr>
            <a:spLocks noChangeShapeType="1"/>
          </p:cNvSpPr>
          <p:nvPr/>
        </p:nvSpPr>
        <p:spPr bwMode="auto">
          <a:xfrm>
            <a:off x="8001000" y="3505200"/>
            <a:ext cx="631825" cy="76200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Line 3"/>
          <p:cNvSpPr>
            <a:spLocks noChangeShapeType="1"/>
          </p:cNvSpPr>
          <p:nvPr/>
        </p:nvSpPr>
        <p:spPr bwMode="auto">
          <a:xfrm flipV="1">
            <a:off x="7489825" y="3505200"/>
            <a:ext cx="511175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Line 4"/>
          <p:cNvSpPr>
            <a:spLocks noChangeShapeType="1"/>
          </p:cNvSpPr>
          <p:nvPr/>
        </p:nvSpPr>
        <p:spPr bwMode="auto">
          <a:xfrm flipV="1">
            <a:off x="6194425" y="3592513"/>
            <a:ext cx="1295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8" name="Line 5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Line 6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0" name="Line 7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1" name="Line 8"/>
          <p:cNvSpPr>
            <a:spLocks noChangeShapeType="1"/>
          </p:cNvSpPr>
          <p:nvPr/>
        </p:nvSpPr>
        <p:spPr bwMode="auto">
          <a:xfrm flipH="1">
            <a:off x="5672138" y="3973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Line 9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4" name="Line 11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5" name="Line 12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6" name="Line 13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7" name="Line 14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8" name="Line 15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9" name="Text Box 16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13330" name="Text Box 17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13331" name="Text Box 18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13332" name="Text Box 19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13333" name="Text Box 20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13334" name="Text Box 21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13335" name="Text Box 22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13336" name="Text Box 23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13337" name="Text Box 24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13338" name="Text Box 25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pic>
        <p:nvPicPr>
          <p:cNvPr id="13339" name="Picture 26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866775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40" name="AutoShape 28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41" name="AutoShape 29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13344" name="Line 32"/>
          <p:cNvSpPr>
            <a:spLocks noChangeShapeType="1"/>
          </p:cNvSpPr>
          <p:nvPr/>
        </p:nvSpPr>
        <p:spPr bwMode="auto">
          <a:xfrm>
            <a:off x="1490663" y="1630363"/>
            <a:ext cx="1905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5" name="AutoShape 33"/>
          <p:cNvSpPr>
            <a:spLocks noChangeArrowheads="1"/>
          </p:cNvSpPr>
          <p:nvPr/>
        </p:nvSpPr>
        <p:spPr bwMode="auto">
          <a:xfrm>
            <a:off x="7467600" y="3560763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346" name="Text Box 34"/>
          <p:cNvSpPr txBox="1">
            <a:spLocks noChangeArrowheads="1"/>
          </p:cNvSpPr>
          <p:nvPr/>
        </p:nvSpPr>
        <p:spPr bwMode="auto">
          <a:xfrm>
            <a:off x="7707313" y="3243263"/>
            <a:ext cx="609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Х</a:t>
            </a:r>
          </a:p>
        </p:txBody>
      </p:sp>
      <p:sp>
        <p:nvSpPr>
          <p:cNvPr id="13347" name="Line 35"/>
          <p:cNvSpPr>
            <a:spLocks noChangeShapeType="1"/>
          </p:cNvSpPr>
          <p:nvPr/>
        </p:nvSpPr>
        <p:spPr bwMode="auto">
          <a:xfrm flipV="1">
            <a:off x="5791200" y="4321175"/>
            <a:ext cx="219075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8" name="Line 36"/>
          <p:cNvSpPr>
            <a:spLocks noChangeShapeType="1"/>
          </p:cNvSpPr>
          <p:nvPr/>
        </p:nvSpPr>
        <p:spPr bwMode="auto">
          <a:xfrm flipV="1">
            <a:off x="6021388" y="3983038"/>
            <a:ext cx="163512" cy="338137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9" name="AutoShape 37"/>
          <p:cNvSpPr>
            <a:spLocks noChangeArrowheads="1"/>
          </p:cNvSpPr>
          <p:nvPr/>
        </p:nvSpPr>
        <p:spPr bwMode="auto">
          <a:xfrm>
            <a:off x="5986463" y="431165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350" name="AutoShape 38"/>
          <p:cNvSpPr>
            <a:spLocks noChangeArrowheads="1"/>
          </p:cNvSpPr>
          <p:nvPr/>
        </p:nvSpPr>
        <p:spPr bwMode="auto">
          <a:xfrm>
            <a:off x="6161088" y="3951288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351" name="Text Box 39"/>
          <p:cNvSpPr txBox="1">
            <a:spLocks noChangeArrowheads="1"/>
          </p:cNvSpPr>
          <p:nvPr/>
        </p:nvSpPr>
        <p:spPr bwMode="auto">
          <a:xfrm>
            <a:off x="990600" y="5638800"/>
            <a:ext cx="7620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Чем меньше расстояние между горизонталями, тем больше уклон поверхности и более крутыми становятся склоны.</a:t>
            </a:r>
          </a:p>
        </p:txBody>
      </p:sp>
      <p:sp>
        <p:nvSpPr>
          <p:cNvPr id="13352" name="Line 40"/>
          <p:cNvSpPr>
            <a:spLocks noChangeShapeType="1"/>
          </p:cNvSpPr>
          <p:nvPr/>
        </p:nvSpPr>
        <p:spPr bwMode="auto">
          <a:xfrm>
            <a:off x="1752600" y="1600200"/>
            <a:ext cx="4419600" cy="2362200"/>
          </a:xfrm>
          <a:prstGeom prst="line">
            <a:avLst/>
          </a:prstGeom>
          <a:noFill/>
          <a:ln w="9525">
            <a:solidFill>
              <a:srgbClr val="0000C4"/>
            </a:solidFill>
            <a:round/>
            <a:headEnd type="arrow" w="sm" len="lg"/>
            <a:tailEnd type="stealth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53" name="Line 41"/>
          <p:cNvSpPr>
            <a:spLocks noChangeShapeType="1"/>
          </p:cNvSpPr>
          <p:nvPr/>
        </p:nvSpPr>
        <p:spPr bwMode="auto">
          <a:xfrm>
            <a:off x="1371600" y="1611313"/>
            <a:ext cx="4419600" cy="2928937"/>
          </a:xfrm>
          <a:prstGeom prst="line">
            <a:avLst/>
          </a:prstGeom>
          <a:noFill/>
          <a:ln w="9525">
            <a:solidFill>
              <a:srgbClr val="0000C4"/>
            </a:solidFill>
            <a:round/>
            <a:headEnd type="arrow" w="sm" len="lg"/>
            <a:tailEnd type="stealth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13314" name="Ink 2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181600"/>
              <a:ext cx="2436813" cy="28575"/>
            </p14:xfrm>
          </p:contentPart>
        </mc:Choice>
        <mc:Fallback>
          <p:pic>
            <p:nvPicPr>
              <p:cNvPr id="13314" name="Ink 2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07078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2"/>
          <p:cNvSpPr>
            <a:spLocks noChangeShapeType="1"/>
          </p:cNvSpPr>
          <p:nvPr/>
        </p:nvSpPr>
        <p:spPr bwMode="auto">
          <a:xfrm>
            <a:off x="8001000" y="3505200"/>
            <a:ext cx="609600" cy="76200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 flipV="1">
            <a:off x="7489825" y="3505200"/>
            <a:ext cx="511175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flipV="1">
            <a:off x="6194425" y="3592513"/>
            <a:ext cx="1295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 flipH="1">
            <a:off x="5672138" y="3973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20506" name="AutoShape 28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7" name="AutoShape 29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8" name="Text Box 30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20509" name="Text Box 31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20510" name="AutoShape 33"/>
          <p:cNvSpPr>
            <a:spLocks noChangeArrowheads="1"/>
          </p:cNvSpPr>
          <p:nvPr/>
        </p:nvSpPr>
        <p:spPr bwMode="auto">
          <a:xfrm>
            <a:off x="7467600" y="3560763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0511" name="Text Box 34"/>
          <p:cNvSpPr txBox="1">
            <a:spLocks noChangeArrowheads="1"/>
          </p:cNvSpPr>
          <p:nvPr/>
        </p:nvSpPr>
        <p:spPr bwMode="auto">
          <a:xfrm>
            <a:off x="7686675" y="3255963"/>
            <a:ext cx="609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Х</a:t>
            </a:r>
          </a:p>
        </p:txBody>
      </p:sp>
      <p:sp>
        <p:nvSpPr>
          <p:cNvPr id="20512" name="Line 35"/>
          <p:cNvSpPr>
            <a:spLocks noChangeShapeType="1"/>
          </p:cNvSpPr>
          <p:nvPr/>
        </p:nvSpPr>
        <p:spPr bwMode="auto">
          <a:xfrm flipV="1">
            <a:off x="5791200" y="4321175"/>
            <a:ext cx="219075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3" name="Line 36"/>
          <p:cNvSpPr>
            <a:spLocks noChangeShapeType="1"/>
          </p:cNvSpPr>
          <p:nvPr/>
        </p:nvSpPr>
        <p:spPr bwMode="auto">
          <a:xfrm flipV="1">
            <a:off x="6021388" y="3983038"/>
            <a:ext cx="163512" cy="338137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4" name="AutoShape 37"/>
          <p:cNvSpPr>
            <a:spLocks noChangeArrowheads="1"/>
          </p:cNvSpPr>
          <p:nvPr/>
        </p:nvSpPr>
        <p:spPr bwMode="auto">
          <a:xfrm>
            <a:off x="5986463" y="431165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0515" name="AutoShape 38"/>
          <p:cNvSpPr>
            <a:spLocks noChangeArrowheads="1"/>
          </p:cNvSpPr>
          <p:nvPr/>
        </p:nvSpPr>
        <p:spPr bwMode="auto">
          <a:xfrm>
            <a:off x="6161088" y="3951288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20516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125" t="15625" r="36874" b="40495"/>
          <a:stretch>
            <a:fillRect/>
          </a:stretch>
        </p:blipFill>
        <p:spPr bwMode="auto">
          <a:xfrm>
            <a:off x="284163" y="1435100"/>
            <a:ext cx="4876800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388" name="Picture 4" descr="Отмывка JPEG итог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113"/>
            <a:ext cx="9144000" cy="646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2"/>
          <p:cNvSpPr>
            <a:spLocks noChangeShapeType="1"/>
          </p:cNvSpPr>
          <p:nvPr/>
        </p:nvSpPr>
        <p:spPr bwMode="auto">
          <a:xfrm>
            <a:off x="8001000" y="3505200"/>
            <a:ext cx="609600" cy="76200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V="1">
            <a:off x="7489825" y="3505200"/>
            <a:ext cx="511175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flipV="1">
            <a:off x="6194425" y="3592513"/>
            <a:ext cx="1295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H="1">
            <a:off x="5672138" y="3973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21530" name="AutoShape 26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31" name="AutoShape 27"/>
          <p:cNvSpPr>
            <a:spLocks noChangeArrowheads="1"/>
          </p:cNvSpPr>
          <p:nvPr/>
        </p:nvSpPr>
        <p:spPr bwMode="auto">
          <a:xfrm>
            <a:off x="8621713" y="3549650"/>
            <a:ext cx="71437" cy="71438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5486400" y="4419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8589963" y="353853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В</a:t>
            </a:r>
          </a:p>
        </p:txBody>
      </p:sp>
      <p:sp>
        <p:nvSpPr>
          <p:cNvPr id="21534" name="AutoShape 30"/>
          <p:cNvSpPr>
            <a:spLocks noChangeArrowheads="1"/>
          </p:cNvSpPr>
          <p:nvPr/>
        </p:nvSpPr>
        <p:spPr bwMode="auto">
          <a:xfrm>
            <a:off x="7467600" y="3560763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7686675" y="3255963"/>
            <a:ext cx="609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Х</a:t>
            </a:r>
          </a:p>
        </p:txBody>
      </p:sp>
      <p:sp>
        <p:nvSpPr>
          <p:cNvPr id="21536" name="Line 32"/>
          <p:cNvSpPr>
            <a:spLocks noChangeShapeType="1"/>
          </p:cNvSpPr>
          <p:nvPr/>
        </p:nvSpPr>
        <p:spPr bwMode="auto">
          <a:xfrm flipV="1">
            <a:off x="5791200" y="4321175"/>
            <a:ext cx="219075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 flipV="1">
            <a:off x="6021388" y="3983038"/>
            <a:ext cx="163512" cy="338137"/>
          </a:xfrm>
          <a:prstGeom prst="line">
            <a:avLst/>
          </a:prstGeom>
          <a:noFill/>
          <a:ln w="38100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38" name="AutoShape 34"/>
          <p:cNvSpPr>
            <a:spLocks noChangeArrowheads="1"/>
          </p:cNvSpPr>
          <p:nvPr/>
        </p:nvSpPr>
        <p:spPr bwMode="auto">
          <a:xfrm>
            <a:off x="5986463" y="4311650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1539" name="AutoShape 35"/>
          <p:cNvSpPr>
            <a:spLocks noChangeArrowheads="1"/>
          </p:cNvSpPr>
          <p:nvPr/>
        </p:nvSpPr>
        <p:spPr bwMode="auto">
          <a:xfrm>
            <a:off x="6161088" y="3951288"/>
            <a:ext cx="53975" cy="53975"/>
          </a:xfrm>
          <a:prstGeom prst="octagon">
            <a:avLst>
              <a:gd name="adj" fmla="val 292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21540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751" t="22656" r="10625" b="17188"/>
          <a:stretch>
            <a:fillRect/>
          </a:stretch>
        </p:blipFill>
        <p:spPr bwMode="auto">
          <a:xfrm>
            <a:off x="96838" y="63500"/>
            <a:ext cx="4964112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рисС1-2_8x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"/>
            <a:ext cx="5105400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04800" y="5257800"/>
            <a:ext cx="84582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Постройте профиль рельефа местности по линии А – В. Для этого перенесите основу для построения профиля на бланк ответов № 2, используя горизонтальный масштаб – в 1 см 50 м и вертикальный масштаб – в 1 см 5 м. Укажите на профиле знаком «Х» положение колодца с ветряным двигателем.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381000" y="457200"/>
            <a:ext cx="8382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Построение профиля следует начинать с построения осей координат. Согласно условиям задачи, горизонтальный масштаб профиля в </a:t>
            </a:r>
            <a:r>
              <a:rPr lang="ru-RU" dirty="0">
                <a:solidFill>
                  <a:srgbClr val="C00000"/>
                </a:solidFill>
                <a:latin typeface="Arial" charset="0"/>
              </a:rPr>
              <a:t>1 см 50 м 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– в два раза крупнее масштаба карты. Это означает, что любые расстояния при переносе из с карты на профиль будут удваиваться.</a:t>
            </a:r>
          </a:p>
        </p:txBody>
      </p:sp>
      <p:pic>
        <p:nvPicPr>
          <p:cNvPr id="1030" name="Picture 6" descr="рисС1-2_8x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4800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10"/>
          <p:cNvSpPr>
            <a:spLocks noChangeShapeType="1"/>
          </p:cNvSpPr>
          <p:nvPr/>
        </p:nvSpPr>
        <p:spPr bwMode="auto">
          <a:xfrm flipH="1">
            <a:off x="2286000" y="1066800"/>
            <a:ext cx="5562600" cy="5181600"/>
          </a:xfrm>
          <a:prstGeom prst="line">
            <a:avLst/>
          </a:prstGeom>
          <a:noFill/>
          <a:ln w="31750">
            <a:solidFill>
              <a:srgbClr val="D60000"/>
            </a:solidFill>
            <a:round/>
            <a:headEnd type="stealth" w="sm" len="lg"/>
            <a:tailEnd type="stealth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5">
            <p14:nvContentPartPr>
              <p14:cNvPr id="1027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14375" y="1220788"/>
              <a:ext cx="3857625" cy="7937"/>
            </p14:xfrm>
          </p:contentPart>
        </mc:Choice>
        <mc:Fallback>
          <p:pic>
            <p:nvPicPr>
              <p:cNvPr id="1027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5936" y="1106062"/>
                <a:ext cx="3914503" cy="2370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7">
            <p14:nvContentPartPr>
              <p14:cNvPr id="1028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50950" y="6194425"/>
              <a:ext cx="1092200" cy="6350"/>
            </p14:xfrm>
          </p:contentPart>
        </mc:Choice>
        <mc:Fallback>
          <p:pic>
            <p:nvPicPr>
              <p:cNvPr id="1028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22151" y="6059805"/>
                <a:ext cx="1149438" cy="27559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рисС1-2_8x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"/>
            <a:ext cx="5105400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Line 5"/>
          <p:cNvSpPr>
            <a:spLocks noChangeShapeType="1"/>
          </p:cNvSpPr>
          <p:nvPr/>
        </p:nvSpPr>
        <p:spPr bwMode="auto">
          <a:xfrm>
            <a:off x="3157538" y="1012825"/>
            <a:ext cx="2138362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 type="stealth" w="sm" len="lg"/>
            <a:tailEnd type="triangl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609600" y="5410200"/>
            <a:ext cx="7924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Измеряем по карте расстояние между точками А и В. Расстояние на карте между точками А и В равно 4 см, то есть длина горизонтальной оси профиля составит 8 см.</a:t>
            </a:r>
          </a:p>
        </p:txBody>
      </p:sp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3763963" y="6985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solidFill>
                  <a:srgbClr val="D60000"/>
                </a:solidFill>
                <a:latin typeface="Arial" charset="0"/>
              </a:rPr>
              <a:t>4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4"/>
          <p:cNvSpPr>
            <a:spLocks noChangeShapeType="1"/>
          </p:cNvSpPr>
          <p:nvPr/>
        </p:nvSpPr>
        <p:spPr bwMode="auto">
          <a:xfrm>
            <a:off x="57150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59" name="AutoShape 5"/>
          <p:cNvSpPr>
            <a:spLocks/>
          </p:cNvSpPr>
          <p:nvPr/>
        </p:nvSpPr>
        <p:spPr bwMode="auto">
          <a:xfrm rot="-5400000">
            <a:off x="7002463" y="3589337"/>
            <a:ext cx="304800" cy="2879725"/>
          </a:xfrm>
          <a:prstGeom prst="leftBrace">
            <a:avLst>
              <a:gd name="adj1" fmla="val 78733"/>
              <a:gd name="adj2" fmla="val 50000"/>
            </a:avLst>
          </a:prstGeom>
          <a:noFill/>
          <a:ln w="9525">
            <a:solidFill>
              <a:srgbClr val="D6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6432550" y="52578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solidFill>
                  <a:srgbClr val="D60000"/>
                </a:solidFill>
                <a:latin typeface="Arial" charset="0"/>
              </a:rPr>
              <a:t>8 см</a:t>
            </a: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838200" y="685800"/>
            <a:ext cx="7608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Построение профиля следует начинать с построения осей координат.</a:t>
            </a:r>
          </a:p>
        </p:txBody>
      </p:sp>
      <p:pic>
        <p:nvPicPr>
          <p:cNvPr id="19462" name="Picture 8" descr="рисС1-2_8x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5105400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1349375" y="2166938"/>
            <a:ext cx="2138363" cy="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 type="stealth" w="sm" len="lg"/>
            <a:tailEnd type="triangl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1643063" y="16764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solidFill>
                  <a:srgbClr val="D60000"/>
                </a:solidFill>
                <a:latin typeface="Arial" charset="0"/>
              </a:rPr>
              <a:t>4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381000"/>
            <a:ext cx="7848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Далее строятся вертикальные оси в соответствии с масштабом указанным в условии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875" t="16406" r="21249" b="23438"/>
          <a:stretch>
            <a:fillRect/>
          </a:stretch>
        </p:blipFill>
        <p:spPr bwMode="auto">
          <a:xfrm>
            <a:off x="0" y="1600200"/>
            <a:ext cx="5410200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Line 9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6" name="Line 12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7" name="Line 13"/>
          <p:cNvSpPr>
            <a:spLocks noChangeShapeType="1"/>
          </p:cNvSpPr>
          <p:nvPr/>
        </p:nvSpPr>
        <p:spPr bwMode="auto">
          <a:xfrm flipH="1">
            <a:off x="5672138" y="3962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8" name="Line 14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9" name="Line 15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0" name="Line 19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1" name="Line 20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2" name="Line 21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3" name="Line 22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4" name="Line 23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5" name="Text Box 24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2066" name="Text Box 26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2067" name="Text Box 27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2068" name="Text Box 28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2069" name="Text Box 29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2070" name="Text Box 30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2071" name="Text Box 31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2072" name="Text Box 32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2073" name="Text Box 33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2074" name="Text Box 34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2050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21175" y="5378450"/>
              <a:ext cx="1050925" cy="22225"/>
            </p14:xfrm>
          </p:contentPart>
        </mc:Choice>
        <mc:Fallback>
          <p:pic>
            <p:nvPicPr>
              <p:cNvPr id="2050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92733" y="5262953"/>
                <a:ext cx="1107810" cy="2532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5">
            <p14:nvContentPartPr>
              <p14:cNvPr id="2051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9413" y="5551488"/>
              <a:ext cx="1506537" cy="20637"/>
            </p14:xfrm>
          </p:contentPart>
        </mc:Choice>
        <mc:Fallback>
          <p:pic>
            <p:nvPicPr>
              <p:cNvPr id="2051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0614" y="5427666"/>
                <a:ext cx="1563775" cy="26789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6" name="Line 7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7" name="Line 8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8" name="Line 9"/>
          <p:cNvSpPr>
            <a:spLocks noChangeShapeType="1"/>
          </p:cNvSpPr>
          <p:nvPr/>
        </p:nvSpPr>
        <p:spPr bwMode="auto">
          <a:xfrm flipH="1">
            <a:off x="5672138" y="3962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9" name="Line 10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0" name="Line 11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1" name="Line 12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2" name="Line 13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3" name="Line 14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4" name="Line 15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5" name="Line 16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6" name="Text Box 17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3087" name="Text Box 18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3088" name="Text Box 19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3089" name="Text Box 20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3090" name="Text Box 21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3091" name="Text Box 22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3092" name="Text Box 23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3093" name="Text Box 24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3094" name="Text Box 25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3095" name="Text Box 26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3096" name="Text Box 27"/>
          <p:cNvSpPr txBox="1">
            <a:spLocks noChangeArrowheads="1"/>
          </p:cNvSpPr>
          <p:nvPr/>
        </p:nvSpPr>
        <p:spPr bwMode="auto">
          <a:xfrm>
            <a:off x="1219200" y="38100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Определяем положение начальной и конечной точек профиля</a:t>
            </a:r>
          </a:p>
        </p:txBody>
      </p:sp>
      <p:pic>
        <p:nvPicPr>
          <p:cNvPr id="3097" name="Picture 28" descr="рисС1-2_8x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77900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8" name="Text Box 29"/>
          <p:cNvSpPr txBox="1">
            <a:spLocks noChangeArrowheads="1"/>
          </p:cNvSpPr>
          <p:nvPr/>
        </p:nvSpPr>
        <p:spPr bwMode="auto">
          <a:xfrm>
            <a:off x="381000" y="5549900"/>
            <a:ext cx="8534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Точка А расположена между горизонталями 140 и 145 м (поскольку горизонтали проведены через 5 метров). Ближе к горизонтали 140 м, таким образом ее высота примерно 142 м. Отметим положение точки А на левой вертикальной оси.</a:t>
            </a:r>
          </a:p>
        </p:txBody>
      </p:sp>
      <p:sp>
        <p:nvSpPr>
          <p:cNvPr id="3099" name="Line 31"/>
          <p:cNvSpPr>
            <a:spLocks noChangeShapeType="1"/>
          </p:cNvSpPr>
          <p:nvPr/>
        </p:nvSpPr>
        <p:spPr bwMode="auto">
          <a:xfrm>
            <a:off x="990600" y="1600200"/>
            <a:ext cx="457200" cy="15240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00" name="Line 32"/>
          <p:cNvSpPr>
            <a:spLocks noChangeShapeType="1"/>
          </p:cNvSpPr>
          <p:nvPr/>
        </p:nvSpPr>
        <p:spPr bwMode="auto">
          <a:xfrm flipH="1">
            <a:off x="1654175" y="1600200"/>
            <a:ext cx="381000" cy="152400"/>
          </a:xfrm>
          <a:prstGeom prst="line">
            <a:avLst/>
          </a:prstGeom>
          <a:noFill/>
          <a:ln w="25400">
            <a:solidFill>
              <a:srgbClr val="D6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3074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314950"/>
              <a:ext cx="2436813" cy="28575"/>
            </p14:xfrm>
          </p:contentPart>
        </mc:Choice>
        <mc:Fallback>
          <p:pic>
            <p:nvPicPr>
              <p:cNvPr id="3074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10" y="5199927"/>
                <a:ext cx="2493692" cy="25862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2"/>
          <p:cNvSpPr>
            <a:spLocks noChangeShapeType="1"/>
          </p:cNvSpPr>
          <p:nvPr/>
        </p:nvSpPr>
        <p:spPr bwMode="auto">
          <a:xfrm>
            <a:off x="5791200" y="4724400"/>
            <a:ext cx="2879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Line 3"/>
          <p:cNvSpPr>
            <a:spLocks noChangeShapeType="1"/>
          </p:cNvSpPr>
          <p:nvPr/>
        </p:nvSpPr>
        <p:spPr bwMode="auto">
          <a:xfrm>
            <a:off x="5791200" y="2924175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" name="Line 4"/>
          <p:cNvSpPr>
            <a:spLocks noChangeShapeType="1"/>
          </p:cNvSpPr>
          <p:nvPr/>
        </p:nvSpPr>
        <p:spPr bwMode="auto">
          <a:xfrm flipH="1">
            <a:off x="5670550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2" name="Line 5"/>
          <p:cNvSpPr>
            <a:spLocks noChangeShapeType="1"/>
          </p:cNvSpPr>
          <p:nvPr/>
        </p:nvSpPr>
        <p:spPr bwMode="auto">
          <a:xfrm flipH="1">
            <a:off x="5672138" y="3962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3" name="Line 6"/>
          <p:cNvSpPr>
            <a:spLocks noChangeShapeType="1"/>
          </p:cNvSpPr>
          <p:nvPr/>
        </p:nvSpPr>
        <p:spPr bwMode="auto">
          <a:xfrm flipH="1">
            <a:off x="5672138" y="35925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4" name="Line 7"/>
          <p:cNvSpPr>
            <a:spLocks noChangeShapeType="1"/>
          </p:cNvSpPr>
          <p:nvPr/>
        </p:nvSpPr>
        <p:spPr bwMode="auto">
          <a:xfrm flipH="1">
            <a:off x="5668963" y="32369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5" name="Line 8"/>
          <p:cNvSpPr>
            <a:spLocks noChangeShapeType="1"/>
          </p:cNvSpPr>
          <p:nvPr/>
        </p:nvSpPr>
        <p:spPr bwMode="auto">
          <a:xfrm>
            <a:off x="8655050" y="2927350"/>
            <a:ext cx="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6" name="Line 9"/>
          <p:cNvSpPr>
            <a:spLocks noChangeShapeType="1"/>
          </p:cNvSpPr>
          <p:nvPr/>
        </p:nvSpPr>
        <p:spPr bwMode="auto">
          <a:xfrm flipH="1">
            <a:off x="8643938" y="4343400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7" name="Line 10"/>
          <p:cNvSpPr>
            <a:spLocks noChangeShapeType="1"/>
          </p:cNvSpPr>
          <p:nvPr/>
        </p:nvSpPr>
        <p:spPr bwMode="auto">
          <a:xfrm flipH="1">
            <a:off x="8643938" y="3960813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8" name="Line 11"/>
          <p:cNvSpPr>
            <a:spLocks noChangeShapeType="1"/>
          </p:cNvSpPr>
          <p:nvPr/>
        </p:nvSpPr>
        <p:spPr bwMode="auto">
          <a:xfrm flipH="1">
            <a:off x="8643938" y="32353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9" name="Line 12"/>
          <p:cNvSpPr>
            <a:spLocks noChangeShapeType="1"/>
          </p:cNvSpPr>
          <p:nvPr/>
        </p:nvSpPr>
        <p:spPr bwMode="auto">
          <a:xfrm flipH="1">
            <a:off x="8643938" y="3590925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0" name="Text Box 13"/>
          <p:cNvSpPr txBox="1">
            <a:spLocks noChangeArrowheads="1"/>
          </p:cNvSpPr>
          <p:nvPr/>
        </p:nvSpPr>
        <p:spPr bwMode="auto">
          <a:xfrm>
            <a:off x="5172075" y="45942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4111" name="Text Box 14"/>
          <p:cNvSpPr txBox="1">
            <a:spLocks noChangeArrowheads="1"/>
          </p:cNvSpPr>
          <p:nvPr/>
        </p:nvSpPr>
        <p:spPr bwMode="auto">
          <a:xfrm>
            <a:off x="5170488" y="310197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4112" name="Text Box 15"/>
          <p:cNvSpPr txBox="1">
            <a:spLocks noChangeArrowheads="1"/>
          </p:cNvSpPr>
          <p:nvPr/>
        </p:nvSpPr>
        <p:spPr bwMode="auto">
          <a:xfrm>
            <a:off x="5170488" y="3449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4113" name="Text Box 16"/>
          <p:cNvSpPr txBox="1">
            <a:spLocks noChangeArrowheads="1"/>
          </p:cNvSpPr>
          <p:nvPr/>
        </p:nvSpPr>
        <p:spPr bwMode="auto">
          <a:xfrm>
            <a:off x="5170488" y="38306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4114" name="Text Box 17"/>
          <p:cNvSpPr txBox="1">
            <a:spLocks noChangeArrowheads="1"/>
          </p:cNvSpPr>
          <p:nvPr/>
        </p:nvSpPr>
        <p:spPr bwMode="auto">
          <a:xfrm>
            <a:off x="5170488" y="4200525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4115" name="Text Box 18"/>
          <p:cNvSpPr txBox="1">
            <a:spLocks noChangeArrowheads="1"/>
          </p:cNvSpPr>
          <p:nvPr/>
        </p:nvSpPr>
        <p:spPr bwMode="auto">
          <a:xfrm>
            <a:off x="8577263" y="3081338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160</a:t>
            </a:r>
          </a:p>
        </p:txBody>
      </p:sp>
      <p:sp>
        <p:nvSpPr>
          <p:cNvPr id="4116" name="Text Box 19"/>
          <p:cNvSpPr txBox="1">
            <a:spLocks noChangeArrowheads="1"/>
          </p:cNvSpPr>
          <p:nvPr/>
        </p:nvSpPr>
        <p:spPr bwMode="auto">
          <a:xfrm>
            <a:off x="8577263" y="3440113"/>
            <a:ext cx="685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155</a:t>
            </a:r>
          </a:p>
        </p:txBody>
      </p:sp>
      <p:sp>
        <p:nvSpPr>
          <p:cNvPr id="4117" name="Text Box 20"/>
          <p:cNvSpPr txBox="1">
            <a:spLocks noChangeArrowheads="1"/>
          </p:cNvSpPr>
          <p:nvPr/>
        </p:nvSpPr>
        <p:spPr bwMode="auto">
          <a:xfrm>
            <a:off x="8589963" y="3810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150</a:t>
            </a:r>
          </a:p>
        </p:txBody>
      </p:sp>
      <p:sp>
        <p:nvSpPr>
          <p:cNvPr id="4118" name="Text Box 21"/>
          <p:cNvSpPr txBox="1">
            <a:spLocks noChangeArrowheads="1"/>
          </p:cNvSpPr>
          <p:nvPr/>
        </p:nvSpPr>
        <p:spPr bwMode="auto">
          <a:xfrm>
            <a:off x="8591550" y="4191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145</a:t>
            </a:r>
          </a:p>
        </p:txBody>
      </p:sp>
      <p:sp>
        <p:nvSpPr>
          <p:cNvPr id="4119" name="Text Box 22"/>
          <p:cNvSpPr txBox="1">
            <a:spLocks noChangeArrowheads="1"/>
          </p:cNvSpPr>
          <p:nvPr/>
        </p:nvSpPr>
        <p:spPr bwMode="auto">
          <a:xfrm>
            <a:off x="8589963" y="45720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200" b="1">
                <a:latin typeface="Arial" charset="0"/>
              </a:rPr>
              <a:t>140</a:t>
            </a:r>
          </a:p>
        </p:txBody>
      </p:sp>
      <p:sp>
        <p:nvSpPr>
          <p:cNvPr id="4120" name="Text Box 23"/>
          <p:cNvSpPr txBox="1">
            <a:spLocks noChangeArrowheads="1"/>
          </p:cNvSpPr>
          <p:nvPr/>
        </p:nvSpPr>
        <p:spPr bwMode="auto">
          <a:xfrm>
            <a:off x="1219200" y="38100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Определяем положение начальной и конечной точек профиля</a:t>
            </a:r>
          </a:p>
        </p:txBody>
      </p:sp>
      <p:pic>
        <p:nvPicPr>
          <p:cNvPr id="4121" name="Picture 24" descr="рисС1-2_8x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77900"/>
            <a:ext cx="45720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Text Box 25"/>
          <p:cNvSpPr txBox="1">
            <a:spLocks noChangeArrowheads="1"/>
          </p:cNvSpPr>
          <p:nvPr/>
        </p:nvSpPr>
        <p:spPr bwMode="auto">
          <a:xfrm>
            <a:off x="381000" y="5791200"/>
            <a:ext cx="853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latin typeface="Arial" charset="0"/>
              </a:rPr>
              <a:t>Отметим положение точки А на левой вертикальной оси.</a:t>
            </a:r>
          </a:p>
        </p:txBody>
      </p:sp>
      <p:sp>
        <p:nvSpPr>
          <p:cNvPr id="4123" name="AutoShape 27"/>
          <p:cNvSpPr>
            <a:spLocks noChangeArrowheads="1"/>
          </p:cNvSpPr>
          <p:nvPr/>
        </p:nvSpPr>
        <p:spPr bwMode="auto">
          <a:xfrm>
            <a:off x="5757863" y="4516438"/>
            <a:ext cx="71437" cy="71437"/>
          </a:xfrm>
          <a:prstGeom prst="octagon">
            <a:avLst>
              <a:gd name="adj" fmla="val 29287"/>
            </a:avLst>
          </a:prstGeom>
          <a:solidFill>
            <a:srgbClr val="D60000"/>
          </a:solidFill>
          <a:ln w="9525">
            <a:solidFill>
              <a:srgbClr val="D6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4" name="Text Box 29"/>
          <p:cNvSpPr txBox="1">
            <a:spLocks noChangeArrowheads="1"/>
          </p:cNvSpPr>
          <p:nvPr/>
        </p:nvSpPr>
        <p:spPr bwMode="auto">
          <a:xfrm>
            <a:off x="5489575" y="442118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b="1">
                <a:solidFill>
                  <a:srgbClr val="D60000"/>
                </a:solidFill>
                <a:latin typeface="Arial" charset="0"/>
              </a:rPr>
              <a:t>А</a:t>
            </a: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4098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3650" y="5314950"/>
              <a:ext cx="2436813" cy="28575"/>
            </p14:xfrm>
          </p:contentPart>
        </mc:Choice>
        <mc:Fallback>
          <p:pic>
            <p:nvPicPr>
              <p:cNvPr id="4098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206" y="5204135"/>
                <a:ext cx="2493701" cy="2502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7">
      <a:dk1>
        <a:srgbClr val="000000"/>
      </a:dk1>
      <a:lt1>
        <a:srgbClr val="DBDAC2"/>
      </a:lt1>
      <a:dk2>
        <a:srgbClr val="827F4C"/>
      </a:dk2>
      <a:lt2>
        <a:srgbClr val="C0BC94"/>
      </a:lt2>
      <a:accent1>
        <a:srgbClr val="AAA578"/>
      </a:accent1>
      <a:accent2>
        <a:srgbClr val="A2A4AC"/>
      </a:accent2>
      <a:accent3>
        <a:srgbClr val="EAEADD"/>
      </a:accent3>
      <a:accent4>
        <a:srgbClr val="000000"/>
      </a:accent4>
      <a:accent5>
        <a:srgbClr val="D2CFBE"/>
      </a:accent5>
      <a:accent6>
        <a:srgbClr val="92949B"/>
      </a:accent6>
      <a:hlink>
        <a:srgbClr val="5B8800"/>
      </a:hlink>
      <a:folHlink>
        <a:srgbClr val="686532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236</TotalTime>
  <Words>696</Words>
  <Application>Microsoft Office PowerPoint</Application>
  <PresentationFormat>Экран (4:3)</PresentationFormat>
  <Paragraphs>206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Текстура</vt:lpstr>
      <vt:lpstr>Построение профиля рельефа местности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Леля</cp:lastModifiedBy>
  <cp:revision>12</cp:revision>
  <cp:lastPrinted>1601-01-01T00:00:00Z</cp:lastPrinted>
  <dcterms:created xsi:type="dcterms:W3CDTF">1601-01-01T00:00:00Z</dcterms:created>
  <dcterms:modified xsi:type="dcterms:W3CDTF">2021-08-02T22:10:31Z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