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3" r:id="rId9"/>
    <p:sldId id="262" r:id="rId10"/>
    <p:sldId id="264" r:id="rId11"/>
    <p:sldId id="266" r:id="rId12"/>
    <p:sldId id="267" r:id="rId13"/>
    <p:sldId id="269" r:id="rId14"/>
    <p:sldId id="270" r:id="rId15"/>
    <p:sldId id="268" r:id="rId1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Зарубина\Рабочий стол\Ауэр\фоны\227.jpg"/>
          <p:cNvPicPr>
            <a:picLocks noChangeAspect="1" noChangeArrowheads="1"/>
          </p:cNvPicPr>
          <p:nvPr/>
        </p:nvPicPr>
        <p:blipFill>
          <a:blip r:embed="rId2" cstate="print">
            <a:lum bright="32000" contrast="-5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1000108"/>
            <a:ext cx="72866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  <a:ea typeface="Calibri"/>
                <a:cs typeface="Times New Roman" pitchFamily="18" charset="0"/>
              </a:rPr>
              <a:t>Разбор заданий  повышенной сложности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  <a:ea typeface="Calibri"/>
                <a:cs typeface="Times New Roman" pitchFamily="18" charset="0"/>
              </a:rPr>
              <a:t>при подготовке к ЕГЭ </a:t>
            </a:r>
            <a:endParaRPr lang="ru-RU" sz="3600" b="1" dirty="0" smtClean="0">
              <a:solidFill>
                <a:srgbClr val="C00000"/>
              </a:solidFill>
              <a:latin typeface="Georgia" pitchFamily="18" charset="0"/>
              <a:ea typeface="Calibri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  <a:ea typeface="Calibri"/>
                <a:cs typeface="Times New Roman" pitchFamily="18" charset="0"/>
              </a:rPr>
              <a:t>по </a:t>
            </a:r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  <a:ea typeface="Calibri"/>
                <a:cs typeface="Times New Roman" pitchFamily="18" charset="0"/>
              </a:rPr>
              <a:t>географии </a:t>
            </a:r>
            <a:endParaRPr lang="ru-RU" sz="3600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Зарубина\Рабочий стол\Ауэр\фоны\221.jpg"/>
          <p:cNvPicPr>
            <a:picLocks noChangeAspect="1" noChangeArrowheads="1"/>
          </p:cNvPicPr>
          <p:nvPr/>
        </p:nvPicPr>
        <p:blipFill>
          <a:blip r:embed="rId2" cstate="print">
            <a:lum bright="12000" contrast="-2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785794"/>
            <a:ext cx="9144000" cy="5088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Естественный прирост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= Рождаемость – Смертность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Смертность = Рождаемость – Естественный прирост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Миграционный прирост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= Иммиграция – Эмиграция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Миграционный прирост = Приехавшие – Уехавшие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Общий прирост населения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= Миграционный прирост  + Естественный прирост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Миграционный прирост = Общий прирост населения - Естественный прирост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Естественный прирост = Общий прирост населения - Миграционный прирост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Плотность населения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= 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Численность населения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Площадь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Густота сети железных дорог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=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Длина железнодорожных путей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Площадь территории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Иммиграция – въезд в страну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Эмиграция – выезд из страны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Зарубина\Рабочий стол\Ауэр\фоны\221.jpg"/>
          <p:cNvPicPr>
            <a:picLocks noChangeAspect="1" noChangeArrowheads="1"/>
          </p:cNvPicPr>
          <p:nvPr/>
        </p:nvPicPr>
        <p:blipFill>
          <a:blip r:embed="rId2" cstate="print">
            <a:lum bright="12000" contrast="-26000"/>
          </a:blip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pic>
        <p:nvPicPr>
          <p:cNvPr id="2" name="Picture 2" descr="9_1.gif (205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60648"/>
            <a:ext cx="60452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596" y="3571875"/>
            <a:ext cx="685802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Georgia" pitchFamily="18" charset="0"/>
              </a:rPr>
              <a:t>где 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К</a:t>
            </a:r>
            <a:r>
              <a:rPr lang="ru-RU" sz="1400" b="1" dirty="0" smtClean="0">
                <a:solidFill>
                  <a:srgbClr val="C00000"/>
                </a:solidFill>
                <a:latin typeface="Georgia" pitchFamily="18" charset="0"/>
              </a:rPr>
              <a:t>Р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— общие коэффициенты рождаемости,</a:t>
            </a:r>
            <a:endParaRPr lang="ru-RU" sz="20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      К</a:t>
            </a:r>
            <a:r>
              <a:rPr lang="ru-RU" sz="1400" b="1" dirty="0" smtClean="0">
                <a:solidFill>
                  <a:srgbClr val="C00000"/>
                </a:solidFill>
                <a:latin typeface="Georgia" pitchFamily="18" charset="0"/>
              </a:rPr>
              <a:t>С</a:t>
            </a:r>
            <a:r>
              <a:rPr lang="ru-RU" sz="2000" dirty="0" smtClean="0">
                <a:latin typeface="Georgia" pitchFamily="18" charset="0"/>
              </a:rPr>
              <a:t>— </a:t>
            </a:r>
            <a:r>
              <a:rPr lang="ru-RU" sz="2000" dirty="0">
                <a:latin typeface="Georgia" pitchFamily="18" charset="0"/>
              </a:rPr>
              <a:t>общие коэффициенты </a:t>
            </a:r>
            <a:r>
              <a:rPr lang="ru-RU" sz="2000" dirty="0" smtClean="0">
                <a:latin typeface="Georgia" pitchFamily="18" charset="0"/>
              </a:rPr>
              <a:t>смертности</a:t>
            </a:r>
            <a:r>
              <a:rPr lang="ru-RU" sz="2000" dirty="0">
                <a:latin typeface="Georgia" pitchFamily="18" charset="0"/>
              </a:rPr>
              <a:t>, </a:t>
            </a:r>
            <a:endParaRPr lang="ru-RU" sz="2000" dirty="0" smtClean="0">
              <a:latin typeface="Georgia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      К</a:t>
            </a:r>
            <a:r>
              <a:rPr lang="ru-RU" sz="1400" b="1" dirty="0" smtClean="0">
                <a:solidFill>
                  <a:srgbClr val="C00000"/>
                </a:solidFill>
                <a:latin typeface="Georgia" pitchFamily="18" charset="0"/>
              </a:rPr>
              <a:t>ЕП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— естественного </a:t>
            </a:r>
            <a:r>
              <a:rPr lang="ru-RU" sz="2000" dirty="0">
                <a:latin typeface="Georgia" pitchFamily="18" charset="0"/>
              </a:rPr>
              <a:t>прироста соответственно;</a:t>
            </a:r>
            <a:br>
              <a:rPr lang="ru-RU" sz="2000" dirty="0">
                <a:latin typeface="Georgia" pitchFamily="18" charset="0"/>
              </a:rPr>
            </a:br>
            <a:endParaRPr lang="ru-RU" sz="2000" dirty="0" smtClean="0">
              <a:latin typeface="Georgia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Р</a:t>
            </a:r>
            <a:r>
              <a:rPr lang="ru-RU" sz="2000" dirty="0" smtClean="0">
                <a:latin typeface="Georgia" pitchFamily="18" charset="0"/>
              </a:rPr>
              <a:t> </a:t>
            </a:r>
            <a:r>
              <a:rPr lang="ru-RU" sz="2000" dirty="0">
                <a:latin typeface="Georgia" pitchFamily="18" charset="0"/>
              </a:rPr>
              <a:t>— число родившихся за год;</a:t>
            </a:r>
            <a:br>
              <a:rPr lang="ru-RU" sz="2000" dirty="0">
                <a:latin typeface="Georgia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Georgia" pitchFamily="18" charset="0"/>
              </a:rPr>
              <a:t>С</a:t>
            </a:r>
            <a:r>
              <a:rPr lang="ru-RU" sz="2000" dirty="0">
                <a:latin typeface="Georgia" pitchFamily="18" charset="0"/>
              </a:rPr>
              <a:t> — число умерших за год;</a:t>
            </a:r>
            <a:br>
              <a:rPr lang="ru-RU" sz="2000" dirty="0">
                <a:latin typeface="Georgia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Georgia" pitchFamily="18" charset="0"/>
              </a:rPr>
              <a:t>ЕП</a:t>
            </a:r>
            <a:r>
              <a:rPr lang="ru-RU" sz="2000" dirty="0">
                <a:latin typeface="Georgia" pitchFamily="18" charset="0"/>
              </a:rPr>
              <a:t> — естественный прирост населения за год;</a:t>
            </a:r>
            <a:br>
              <a:rPr lang="ru-RU" sz="2000" dirty="0">
                <a:latin typeface="Georgia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Georgia" pitchFamily="18" charset="0"/>
              </a:rPr>
              <a:t>ЧН</a:t>
            </a:r>
            <a:r>
              <a:rPr lang="ru-RU" sz="2000" dirty="0">
                <a:latin typeface="Georgia" pitchFamily="18" charset="0"/>
              </a:rPr>
              <a:t> — среднегодовая численность населения.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Зарубина\Рабочий стол\Ауэр\фоны\221.jpg"/>
          <p:cNvPicPr>
            <a:picLocks noChangeAspect="1" noChangeArrowheads="1"/>
          </p:cNvPicPr>
          <p:nvPr/>
        </p:nvPicPr>
        <p:blipFill>
          <a:blip r:embed="rId2" cstate="print">
            <a:lum bright="12000" contrast="-26000"/>
          </a:blip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28662" y="214290"/>
            <a:ext cx="735811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На численности населения субъектов РФ заметное влияние оказывают как естественное движение населения, так и миграции. В таблице приведены данные, взятые с официального сайта Федеральной службы статистики.</a:t>
            </a: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Численный и естественный прирост населения Владимирской области.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Проанализировав данные, определите показатель естественного прироста населения в промилле в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2009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году для Владимирской области и величину миграционного прироста (убыли) населения Владимирской области в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2009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году. Запишите решение задачи.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85786" y="2857496"/>
          <a:ext cx="7993062" cy="34766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0032"/>
                <a:gridCol w="1509254"/>
                <a:gridCol w="1509254"/>
                <a:gridCol w="1509254"/>
                <a:gridCol w="1285268"/>
              </a:tblGrid>
              <a:tr h="58725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2009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20010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314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постоянного населения на  1 января, чел.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1487219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1472621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1459574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1449475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0747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Среднегодовая численность населения, человек.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1479920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1466097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1454524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1444618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35040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Естественный прирост населения, человек, значение показателя за год.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- 16434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- 14430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- 12422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- 11550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18" marB="4571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Зарубина\Рабочий стол\Ауэр\фоны\221.jpg"/>
          <p:cNvPicPr>
            <a:picLocks noChangeAspect="1" noChangeArrowheads="1"/>
          </p:cNvPicPr>
          <p:nvPr/>
        </p:nvPicPr>
        <p:blipFill>
          <a:blip r:embed="rId2" cstate="print">
            <a:lum bright="12000" contrast="-26000"/>
          </a:blip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Алгоритм решения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142844" y="1600200"/>
            <a:ext cx="8543956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1.Определить относительный ЕП (в промилле) по формуле: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ЕП (в промилле) =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2.Определить изменения в численности населения как разность между заданным годом и последующим за ним.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3.Механический прирост = величина изменения численности населения – величина естественного прироста (убыли) населения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00430" y="2357429"/>
          <a:ext cx="5286412" cy="1000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6412"/>
              </a:tblGrid>
              <a:tr h="60668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 – С (абсолютный естественный прирост)× 1000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3" marR="91443" marT="45742" marB="45742"/>
                </a:tc>
              </a:tr>
              <a:tr h="39344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 (численность постоянного населения)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3" marR="91443" marT="45742" marB="45742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Зарубина\Рабочий стол\Ауэр\фоны\221.jpg"/>
          <p:cNvPicPr>
            <a:picLocks noChangeAspect="1" noChangeArrowheads="1"/>
          </p:cNvPicPr>
          <p:nvPr/>
        </p:nvPicPr>
        <p:blipFill>
          <a:blip r:embed="rId2" cstate="print">
            <a:lum bright="12000" contrast="-26000"/>
          </a:blip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smtClean="0">
                <a:latin typeface="Times New Roman" pitchFamily="18" charset="0"/>
                <a:cs typeface="Times New Roman" pitchFamily="18" charset="0"/>
              </a:rPr>
              <a:t>Решение задачи</a:t>
            </a:r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1.- 14430: 1472621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×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1000 = - 10%</a:t>
            </a: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2.1472621-1459574= -13047</a:t>
            </a:r>
          </a:p>
          <a:p>
            <a:pPr eaLnBrk="1" hangingPunct="1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3.- 13047- (-14430)= 1383 (человека)</a:t>
            </a:r>
          </a:p>
          <a:p>
            <a:pPr eaLnBrk="1" hangingPunct="1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Ответ: механический прирост населения во Владимирской области в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2009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году составил 1383 человека.</a:t>
            </a:r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Зарубина\Рабочий стол\Ауэр\фоны\221.jpg"/>
          <p:cNvPicPr>
            <a:picLocks noChangeAspect="1" noChangeArrowheads="1"/>
          </p:cNvPicPr>
          <p:nvPr/>
        </p:nvPicPr>
        <p:blipFill>
          <a:blip r:embed="rId2" cstate="print">
            <a:lum bright="12000" contrast="-26000"/>
          </a:blip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pic>
        <p:nvPicPr>
          <p:cNvPr id="26626" name="Picture 2" descr="2016341_3dNWitNVWY (700x477, 71Kb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9" y="357166"/>
            <a:ext cx="8386849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Зарубина\Рабочий стол\Ауэр\фоны\221.jpg"/>
          <p:cNvPicPr>
            <a:picLocks noChangeAspect="1" noChangeArrowheads="1"/>
          </p:cNvPicPr>
          <p:nvPr/>
        </p:nvPicPr>
        <p:blipFill>
          <a:blip r:embed="rId2" cstate="print">
            <a:lum bright="12000" contrast="-26000"/>
          </a:blip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214290"/>
            <a:ext cx="84296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Georgia" pitchFamily="18" charset="0"/>
                <a:ea typeface="Calibri"/>
                <a:cs typeface="Times New Roman" pitchFamily="18" charset="0"/>
              </a:rPr>
              <a:t>Раздел : </a:t>
            </a:r>
            <a:r>
              <a:rPr lang="ru-RU" sz="3200" dirty="0" smtClean="0">
                <a:latin typeface="Georgia" pitchFamily="18" charset="0"/>
                <a:ea typeface="Calibri"/>
                <a:cs typeface="Times New Roman" pitchFamily="18" charset="0"/>
              </a:rPr>
              <a:t>Земля как планета. Форма, размеры, движение Земли.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428868"/>
            <a:ext cx="75009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Например, решаем такую </a:t>
            </a:r>
            <a:r>
              <a:rPr lang="ru-RU" sz="2400" b="1" u="sng" dirty="0" smtClean="0">
                <a:latin typeface="Times New Roman"/>
                <a:ea typeface="Times New Roman"/>
                <a:cs typeface="Times New Roman"/>
              </a:rPr>
              <a:t>задачу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: Определите географические координаты пункта, расположенного в Северной Америке, если известно, что </a:t>
            </a:r>
            <a:r>
              <a:rPr lang="ru-RU" sz="2400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23 сентября в 19 часов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по солнечному времени Гринвичского меридиана </a:t>
            </a:r>
            <a:r>
              <a:rPr lang="ru-RU" sz="2400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 этом пункте полдень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и </a:t>
            </a:r>
            <a:r>
              <a:rPr lang="ru-RU" sz="2400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Солнце находится на высоте 42° над горизонтом.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Зарубина\Рабочий стол\Ауэр\фоны\221.jpg"/>
          <p:cNvPicPr>
            <a:picLocks noChangeAspect="1" noChangeArrowheads="1"/>
          </p:cNvPicPr>
          <p:nvPr/>
        </p:nvPicPr>
        <p:blipFill>
          <a:blip r:embed="rId2" cstate="print">
            <a:lum bright="12000" contrast="-26000"/>
          </a:blip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357166"/>
            <a:ext cx="72866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atin typeface="Times New Roman"/>
                <a:ea typeface="Times New Roman"/>
                <a:cs typeface="Times New Roman"/>
              </a:rPr>
              <a:t>Рассуждаем так: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Северная Америка находится в северном полушарии по отношению к экватору и в западном полушарии по отношению к нулевому меридиану</a:t>
            </a:r>
            <a:endParaRPr lang="ru-RU" sz="2400" dirty="0"/>
          </a:p>
        </p:txBody>
      </p:sp>
      <p:pic>
        <p:nvPicPr>
          <p:cNvPr id="6" name="Picture 2" descr="C:\Users\Пользователь\Desktop\4 - копия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571744"/>
            <a:ext cx="2514841" cy="23525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857620" y="2071678"/>
            <a:ext cx="4572000" cy="1047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u="sng" dirty="0" smtClean="0">
                <a:latin typeface="Times New Roman"/>
                <a:ea typeface="Times New Roman"/>
                <a:cs typeface="Times New Roman"/>
              </a:rPr>
              <a:t>Определяем широту точки по формуле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:</a:t>
            </a:r>
            <a:endParaRPr lang="ru-RU" sz="1400" b="1" dirty="0" smtClean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90° - 42°(высота Солнца указана в задаче) = 48°с.ш.(потому что в северном полушарии).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8" name="Объект 8"/>
          <p:cNvSpPr txBox="1">
            <a:spLocks/>
          </p:cNvSpPr>
          <p:nvPr/>
        </p:nvSpPr>
        <p:spPr>
          <a:xfrm>
            <a:off x="3786182" y="3143248"/>
            <a:ext cx="5072098" cy="3714752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Определяем долготу точки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.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Время в задаче указано 19 часов, т.е. время отличается от Гринвичского на 7 часов. Подставляем это время в формулу и получаем: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19-12=7 часов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За 1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час Земля делает оборот 15° ( 360°:24ч=15°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15° · 7ч = 105°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з.д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. (потому что в западном полушарии).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Ответ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: координаты точки 48°с.ш., 105°з.д.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Зарубина\Рабочий стол\Ауэр\фоны\221.jpg"/>
          <p:cNvPicPr>
            <a:picLocks noChangeAspect="1" noChangeArrowheads="1"/>
          </p:cNvPicPr>
          <p:nvPr/>
        </p:nvPicPr>
        <p:blipFill>
          <a:blip r:embed="rId2" cstate="print">
            <a:lum bright="12000" contrast="-26000"/>
          </a:blip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642918"/>
            <a:ext cx="792961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Расположите перечисленные параллели в порядке </a:t>
            </a:r>
            <a:r>
              <a:rPr lang="ru-RU" sz="2400" dirty="0" smtClean="0">
                <a:solidFill>
                  <a:srgbClr val="C00000"/>
                </a:solidFill>
                <a:latin typeface="Georgia" pitchFamily="18" charset="0"/>
              </a:rPr>
              <a:t>увеличения </a:t>
            </a:r>
            <a:r>
              <a:rPr lang="ru-RU" dirty="0" smtClean="0">
                <a:latin typeface="Georgia" pitchFamily="18" charset="0"/>
              </a:rPr>
              <a:t>продолжительности дня 1 июня, начиная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с параллели с наименьшей продолжительностью дня.</a:t>
            </a:r>
          </a:p>
          <a:p>
            <a:r>
              <a:rPr lang="ru-RU" dirty="0" smtClean="0">
                <a:latin typeface="Georgia" pitchFamily="18" charset="0"/>
              </a:rPr>
              <a:t>1) 40º </a:t>
            </a:r>
            <a:r>
              <a:rPr lang="ru-RU" dirty="0" err="1" smtClean="0">
                <a:latin typeface="Georgia" pitchFamily="18" charset="0"/>
              </a:rPr>
              <a:t>с.ш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r>
              <a:rPr lang="ru-RU" dirty="0" smtClean="0">
                <a:latin typeface="Georgia" pitchFamily="18" charset="0"/>
              </a:rPr>
              <a:t>2) 10º </a:t>
            </a:r>
            <a:r>
              <a:rPr lang="ru-RU" dirty="0" err="1" smtClean="0">
                <a:latin typeface="Georgia" pitchFamily="18" charset="0"/>
              </a:rPr>
              <a:t>ю.ш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r>
              <a:rPr lang="ru-RU" dirty="0" smtClean="0">
                <a:latin typeface="Georgia" pitchFamily="18" charset="0"/>
              </a:rPr>
              <a:t>3) 30º </a:t>
            </a:r>
            <a:r>
              <a:rPr lang="ru-RU" dirty="0" err="1" smtClean="0">
                <a:latin typeface="Georgia" pitchFamily="18" charset="0"/>
              </a:rPr>
              <a:t>ю.ш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r>
              <a:rPr lang="ru-RU" dirty="0" smtClean="0">
                <a:latin typeface="Georgia" pitchFamily="18" charset="0"/>
              </a:rPr>
              <a:t>Запишите в ответ получившуюся последовательность цифр.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429000"/>
            <a:ext cx="792961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Пояснение:</a:t>
            </a:r>
          </a:p>
          <a:p>
            <a:r>
              <a:rPr lang="ru-RU" dirty="0" smtClean="0">
                <a:latin typeface="Georgia" pitchFamily="18" charset="0"/>
              </a:rPr>
              <a:t>Первого июня в северном полушарии лето, в южном — зима. Продолжительность дня увеличивается при движении к северному полюсу. Следовательно, наименьшая продолжительность дня будет на параллели.</a:t>
            </a:r>
          </a:p>
          <a:p>
            <a:r>
              <a:rPr lang="ru-RU" dirty="0" smtClean="0">
                <a:latin typeface="Georgia" pitchFamily="18" charset="0"/>
              </a:rPr>
              <a:t> </a:t>
            </a:r>
          </a:p>
          <a:p>
            <a:r>
              <a:rPr lang="ru-RU" dirty="0" smtClean="0">
                <a:latin typeface="Georgia" pitchFamily="18" charset="0"/>
              </a:rPr>
              <a:t>3) 30º </a:t>
            </a:r>
            <a:r>
              <a:rPr lang="ru-RU" dirty="0" err="1" smtClean="0">
                <a:latin typeface="Georgia" pitchFamily="18" charset="0"/>
              </a:rPr>
              <a:t>ю</a:t>
            </a:r>
            <a:r>
              <a:rPr lang="ru-RU" dirty="0" smtClean="0">
                <a:latin typeface="Georgia" pitchFamily="18" charset="0"/>
              </a:rPr>
              <a:t>. </a:t>
            </a:r>
            <a:r>
              <a:rPr lang="ru-RU" dirty="0" err="1" smtClean="0">
                <a:latin typeface="Georgia" pitchFamily="18" charset="0"/>
              </a:rPr>
              <a:t>ш</a:t>
            </a:r>
            <a:r>
              <a:rPr lang="ru-RU" dirty="0" smtClean="0">
                <a:latin typeface="Georgia" pitchFamily="18" charset="0"/>
              </a:rPr>
              <a:t>. 2) 10º </a:t>
            </a:r>
            <a:r>
              <a:rPr lang="ru-RU" dirty="0" err="1" smtClean="0">
                <a:latin typeface="Georgia" pitchFamily="18" charset="0"/>
              </a:rPr>
              <a:t>ю</a:t>
            </a:r>
            <a:r>
              <a:rPr lang="ru-RU" dirty="0" smtClean="0">
                <a:latin typeface="Georgia" pitchFamily="18" charset="0"/>
              </a:rPr>
              <a:t>. </a:t>
            </a:r>
            <a:r>
              <a:rPr lang="ru-RU" dirty="0" err="1" smtClean="0">
                <a:latin typeface="Georgia" pitchFamily="18" charset="0"/>
              </a:rPr>
              <a:t>ш</a:t>
            </a:r>
            <a:r>
              <a:rPr lang="ru-RU" dirty="0" smtClean="0">
                <a:latin typeface="Georgia" pitchFamily="18" charset="0"/>
              </a:rPr>
              <a:t>. 1) 40º с. </a:t>
            </a:r>
            <a:r>
              <a:rPr lang="ru-RU" dirty="0" err="1" smtClean="0">
                <a:latin typeface="Georgia" pitchFamily="18" charset="0"/>
              </a:rPr>
              <a:t>ш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r>
              <a:rPr lang="ru-RU" dirty="0" smtClean="0">
                <a:latin typeface="Georgia" pitchFamily="18" charset="0"/>
              </a:rPr>
              <a:t> </a:t>
            </a:r>
          </a:p>
          <a:p>
            <a:r>
              <a:rPr lang="ru-RU" b="1" dirty="0" smtClean="0">
                <a:latin typeface="Georgia" pitchFamily="18" charset="0"/>
              </a:rPr>
              <a:t>Ответ: 3, 2, 1.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Зарубина\Рабочий стол\Ауэр\фоны\221.jpg"/>
          <p:cNvPicPr>
            <a:picLocks noChangeAspect="1" noChangeArrowheads="1"/>
          </p:cNvPicPr>
          <p:nvPr/>
        </p:nvPicPr>
        <p:blipFill>
          <a:blip r:embed="rId2" cstate="print">
            <a:lum bright="12000" contrast="-26000"/>
          </a:blip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285728"/>
            <a:ext cx="850112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Georgia" pitchFamily="18" charset="0"/>
              </a:rPr>
              <a:t>Установите соответствие между явлением и параллелью, на которой оно наблюдается 6 августа: к каждому элементу первого столбца подберите соответствующий элемент из второго столбца.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14414" y="1857364"/>
          <a:ext cx="6096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Явление</a:t>
                      </a:r>
                      <a:endParaRPr lang="ru-RU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>
                    <a:noFill/>
                  </a:tcPr>
                </a:tc>
                <a:tc rowSpan="4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Параллель</a:t>
                      </a:r>
                      <a:endParaRPr lang="ru-RU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1) 75º </a:t>
                      </a: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с.ш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dirty="0">
                        <a:latin typeface="Georgia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2) 75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º </a:t>
                      </a: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ю.ш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dirty="0" smtClean="0">
                        <a:latin typeface="Georgia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3) 17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º </a:t>
                      </a: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с.ш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dirty="0" smtClean="0">
                        <a:latin typeface="Georgia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4) 27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º </a:t>
                      </a: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ю.ш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dirty="0" smtClean="0">
                        <a:latin typeface="Georgia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А) полярный день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Б) полярная ночь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 smtClean="0">
                        <a:latin typeface="Georgia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В)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зенитальное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положение Солнца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 smtClean="0">
                        <a:latin typeface="Georgia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42844" y="4549676"/>
            <a:ext cx="90011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Пояснение. </a:t>
            </a:r>
            <a:r>
              <a:rPr lang="ru-RU" dirty="0" smtClean="0">
                <a:latin typeface="Georgia" pitchFamily="18" charset="0"/>
              </a:rPr>
              <a:t>В августе лучше освещено северное полушарие. За линией полярного круга — полярный день в северном полушарии и полярная ночь — в южном. Солнце в зените в районе от экватора до северного тропика.</a:t>
            </a:r>
          </a:p>
          <a:p>
            <a:r>
              <a:rPr lang="ru-RU" dirty="0" smtClean="0">
                <a:latin typeface="Georgia" pitchFamily="18" charset="0"/>
              </a:rPr>
              <a:t>А) полярный день — 75º с. </a:t>
            </a:r>
            <a:r>
              <a:rPr lang="ru-RU" dirty="0" err="1" smtClean="0">
                <a:latin typeface="Georgia" pitchFamily="18" charset="0"/>
              </a:rPr>
              <a:t>ш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r>
              <a:rPr lang="ru-RU" dirty="0" smtClean="0">
                <a:latin typeface="Georgia" pitchFamily="18" charset="0"/>
              </a:rPr>
              <a:t>Б) полярная ночь — 75º </a:t>
            </a:r>
            <a:r>
              <a:rPr lang="ru-RU" dirty="0" err="1" smtClean="0">
                <a:latin typeface="Georgia" pitchFamily="18" charset="0"/>
              </a:rPr>
              <a:t>ю</a:t>
            </a:r>
            <a:r>
              <a:rPr lang="ru-RU" dirty="0" smtClean="0">
                <a:latin typeface="Georgia" pitchFamily="18" charset="0"/>
              </a:rPr>
              <a:t>. </a:t>
            </a:r>
            <a:r>
              <a:rPr lang="ru-RU" dirty="0" err="1" smtClean="0">
                <a:latin typeface="Georgia" pitchFamily="18" charset="0"/>
              </a:rPr>
              <a:t>ш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r>
              <a:rPr lang="ru-RU" dirty="0" smtClean="0">
                <a:latin typeface="Georgia" pitchFamily="18" charset="0"/>
              </a:rPr>
              <a:t>В) </a:t>
            </a:r>
            <a:r>
              <a:rPr lang="ru-RU" dirty="0" err="1" smtClean="0">
                <a:latin typeface="Georgia" pitchFamily="18" charset="0"/>
              </a:rPr>
              <a:t>зенитальное</a:t>
            </a:r>
            <a:r>
              <a:rPr lang="ru-RU" dirty="0" smtClean="0">
                <a:latin typeface="Georgia" pitchFamily="18" charset="0"/>
              </a:rPr>
              <a:t> положение Солнца — 17º с. </a:t>
            </a:r>
            <a:r>
              <a:rPr lang="ru-RU" dirty="0" err="1" smtClean="0">
                <a:latin typeface="Georgia" pitchFamily="18" charset="0"/>
              </a:rPr>
              <a:t>ш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r>
              <a:rPr lang="ru-RU" dirty="0" smtClean="0">
                <a:latin typeface="Georgia" pitchFamily="18" charset="0"/>
              </a:rPr>
              <a:t> </a:t>
            </a:r>
          </a:p>
          <a:p>
            <a:r>
              <a:rPr lang="ru-RU" b="1" dirty="0" smtClean="0">
                <a:latin typeface="Georgia" pitchFamily="18" charset="0"/>
              </a:rPr>
              <a:t>Ответ: 1, 2, 3.</a:t>
            </a:r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Зарубина\Рабочий стол\Ауэр\фоны\221.jpg"/>
          <p:cNvPicPr>
            <a:picLocks noChangeAspect="1" noChangeArrowheads="1"/>
          </p:cNvPicPr>
          <p:nvPr/>
        </p:nvPicPr>
        <p:blipFill>
          <a:blip r:embed="rId2" cstate="print">
            <a:lum bright="12000" contrast="-26000"/>
          </a:blip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0"/>
            <a:ext cx="835824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Georgia" pitchFamily="18" charset="0"/>
                <a:ea typeface="Times New Roman"/>
                <a:cs typeface="Times New Roman"/>
              </a:rPr>
              <a:t>Определите, в какой из точек </a:t>
            </a:r>
            <a:r>
              <a:rPr lang="ru-RU" sz="2400" dirty="0" smtClean="0">
                <a:solidFill>
                  <a:srgbClr val="C00000"/>
                </a:solidFill>
                <a:latin typeface="Georgia" pitchFamily="18" charset="0"/>
                <a:ea typeface="Times New Roman"/>
                <a:cs typeface="Times New Roman"/>
              </a:rPr>
              <a:t>25 марта </a:t>
            </a:r>
            <a:r>
              <a:rPr lang="ru-RU" sz="2400" dirty="0" smtClean="0">
                <a:latin typeface="Georgia" pitchFamily="18" charset="0"/>
                <a:ea typeface="Times New Roman"/>
                <a:cs typeface="Times New Roman"/>
              </a:rPr>
              <a:t>Солнце будет находиться выше всего над </a:t>
            </a:r>
            <a:r>
              <a:rPr lang="ru-RU" sz="2400" dirty="0" smtClean="0">
                <a:solidFill>
                  <a:srgbClr val="C00000"/>
                </a:solidFill>
                <a:latin typeface="Georgia" pitchFamily="18" charset="0"/>
                <a:ea typeface="Times New Roman"/>
                <a:cs typeface="Times New Roman"/>
              </a:rPr>
              <a:t>горизонтом в 18 часов </a:t>
            </a:r>
            <a:r>
              <a:rPr lang="ru-RU" sz="2400" dirty="0" smtClean="0">
                <a:latin typeface="Georgia" pitchFamily="18" charset="0"/>
                <a:ea typeface="Times New Roman"/>
                <a:cs typeface="Times New Roman"/>
              </a:rPr>
              <a:t>по солнечному времени Гринвичского меридиана.</a:t>
            </a:r>
            <a:endParaRPr lang="ru-RU" sz="2400" dirty="0">
              <a:latin typeface="Georgia" pitchFamily="18" charset="0"/>
              <a:ea typeface="Calibri"/>
              <a:cs typeface="Times New Roman"/>
            </a:endParaRPr>
          </a:p>
        </p:txBody>
      </p:sp>
      <p:pic>
        <p:nvPicPr>
          <p:cNvPr id="4" name="Picture 1" descr="C:\Users\Пользователь\Desktop\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500175"/>
            <a:ext cx="2143140" cy="20271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Объект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514126009"/>
              </p:ext>
            </p:extLst>
          </p:nvPr>
        </p:nvGraphicFramePr>
        <p:xfrm>
          <a:off x="3357554" y="1500174"/>
          <a:ext cx="4173538" cy="1512168"/>
        </p:xfrm>
        <a:graphic>
          <a:graphicData uri="http://schemas.openxmlformats.org/drawingml/2006/table">
            <a:tbl>
              <a:tblPr firstRow="1" firstCol="1" bandRow="1"/>
              <a:tblGrid>
                <a:gridCol w="1391034"/>
                <a:gridCol w="1391034"/>
                <a:gridCol w="1391470"/>
              </a:tblGrid>
              <a:tr h="378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Точка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095" marR="47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Широта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095" marR="47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Долгота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095" marR="47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095" marR="47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 </a:t>
                      </a:r>
                      <a:r>
                        <a:rPr lang="ru-RU" sz="2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с.ш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095" marR="47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  <a:r>
                        <a:rPr lang="ru-RU" sz="2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з.д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095" marR="47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095" marR="47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 </a:t>
                      </a:r>
                      <a:r>
                        <a:rPr lang="ru-RU" sz="2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с.ш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095" marR="47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 </a:t>
                      </a:r>
                      <a:r>
                        <a:rPr lang="ru-RU" sz="2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з.д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095" marR="47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095" marR="47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 </a:t>
                      </a:r>
                      <a:r>
                        <a:rPr lang="ru-RU" sz="2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с.ш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095" marR="47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 </a:t>
                      </a:r>
                      <a:r>
                        <a:rPr lang="ru-RU" sz="2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з.д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095" marR="47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Текст 4"/>
          <p:cNvSpPr txBox="1">
            <a:spLocks/>
          </p:cNvSpPr>
          <p:nvPr/>
        </p:nvSpPr>
        <p:spPr>
          <a:xfrm>
            <a:off x="3857620" y="3714752"/>
            <a:ext cx="5572164" cy="2714644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Пояснение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В таблице указана западная долгота, значит, применяем формулу: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       (18 ч – 12 ч) · 15° = 90°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з.д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.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     Это значит, что на меридиане 90°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з.д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. полдень и Солнце выше всего. Теперь смотрим в таблицу и выбираем, какой пункт ближе всего к экватору, южнее всего.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Ответ :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 Это точка В.</a:t>
            </a: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571876"/>
            <a:ext cx="3786182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buClr>
                <a:srgbClr val="31B6FD"/>
              </a:buClr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Применяем формулу: </a:t>
            </a:r>
          </a:p>
          <a:p>
            <a:pPr lvl="0">
              <a:lnSpc>
                <a:spcPct val="115000"/>
              </a:lnSpc>
              <a:buClr>
                <a:srgbClr val="31B6FD"/>
              </a:buClr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(12 ч - … </a:t>
            </a:r>
            <a:r>
              <a:rPr lang="ru-RU" b="1" dirty="0" err="1" smtClean="0">
                <a:latin typeface="Times New Roman"/>
                <a:ea typeface="Times New Roman"/>
                <a:cs typeface="Times New Roman"/>
              </a:rPr>
              <a:t>ч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) · 15° = …в.д. (если в восточном полушарии)</a:t>
            </a:r>
            <a:endParaRPr lang="ru-RU" sz="1050" b="1" dirty="0" smtClean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Clr>
                <a:srgbClr val="31B6FD"/>
              </a:buClr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(…ч – 12 ч) · 15° = …</a:t>
            </a:r>
            <a:r>
              <a:rPr lang="ru-RU" b="1" dirty="0" err="1" smtClean="0">
                <a:latin typeface="Times New Roman"/>
                <a:ea typeface="Times New Roman"/>
                <a:cs typeface="Times New Roman"/>
              </a:rPr>
              <a:t>з.д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. (если в западном полушарии)</a:t>
            </a:r>
            <a:endParaRPr lang="ru-RU" sz="1050" b="1" dirty="0"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5103674"/>
            <a:ext cx="37861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/>
                <a:ea typeface="Times New Roman"/>
                <a:cs typeface="Times New Roman"/>
              </a:rPr>
              <a:t>Чем дальше точка находится от этого меридиана, тем ниже Солнце над горизонтом. В северном полушарии – восточнее, в западном полушарии – западнее от полуденного меридиана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Зарубина\Рабочий стол\Ауэр\фоны\221.jpg"/>
          <p:cNvPicPr>
            <a:picLocks noChangeAspect="1" noChangeArrowheads="1"/>
          </p:cNvPicPr>
          <p:nvPr/>
        </p:nvPicPr>
        <p:blipFill>
          <a:blip r:embed="rId2" cstate="print">
            <a:lum bright="12000" contrast="-26000"/>
          </a:blip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Рисунок 1" descr="https://geo-ege.sdamgia.ru/get_file?id=62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14554"/>
            <a:ext cx="5625729" cy="414338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14282" y="214290"/>
            <a:ext cx="892971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Определите, в каком из пунктов,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обозначенных буквами на карте Евразии, </a:t>
            </a:r>
            <a:r>
              <a:rPr lang="ru-RU" sz="2400" dirty="0" smtClean="0">
                <a:solidFill>
                  <a:srgbClr val="0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1 августа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Солнце будет находиться выше всего </a:t>
            </a:r>
            <a:r>
              <a:rPr lang="ru-RU" sz="2400" dirty="0" smtClean="0">
                <a:solidFill>
                  <a:srgbClr val="0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над горизонтом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 7 часов по солнечному </a:t>
            </a:r>
            <a:r>
              <a:rPr lang="ru-RU" sz="2400" dirty="0" smtClean="0">
                <a:solidFill>
                  <a:srgbClr val="0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времени меридиана.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Ход ваших рассуждений запишите.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29322" y="2357430"/>
            <a:ext cx="292895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Пояснение:</a:t>
            </a:r>
          </a:p>
          <a:p>
            <a:r>
              <a:rPr lang="ru-RU" dirty="0" smtClean="0">
                <a:latin typeface="Georgia" pitchFamily="18" charset="0"/>
              </a:rPr>
              <a:t>определения полуденного меридиана. </a:t>
            </a:r>
          </a:p>
          <a:p>
            <a:r>
              <a:rPr lang="ru-RU" dirty="0" smtClean="0">
                <a:latin typeface="Georgia" pitchFamily="18" charset="0"/>
              </a:rPr>
              <a:t>Выше всего Солнце будет  там, где полдень </a:t>
            </a:r>
          </a:p>
          <a:p>
            <a:r>
              <a:rPr lang="ru-RU" dirty="0" smtClean="0">
                <a:latin typeface="Georgia" pitchFamily="18" charset="0"/>
              </a:rPr>
              <a:t>(12-7)х15=75 ° в.д. </a:t>
            </a:r>
          </a:p>
          <a:p>
            <a:r>
              <a:rPr lang="ru-RU" b="1" dirty="0" smtClean="0"/>
              <a:t>Ответ:  С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Зарубина\Рабочий стол\Ауэр\фоны\221.jpg"/>
          <p:cNvPicPr>
            <a:picLocks noChangeAspect="1" noChangeArrowheads="1"/>
          </p:cNvPicPr>
          <p:nvPr/>
        </p:nvPicPr>
        <p:blipFill>
          <a:blip r:embed="rId2" cstate="print">
            <a:lum bright="12000" contrast="-26000"/>
          </a:blip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214290"/>
            <a:ext cx="86439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Georgia" pitchFamily="18" charset="0"/>
              </a:rPr>
              <a:t>Определите, какая температура воздуха будет на вершине горы, обозначенной на рисунке буквой А, если у подножия горы её значение составляет +12 °С, и известно, что температура воздуха понижается на 0,6°С на каждые 100 м. Ответ запишите в виде числа.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21508" name="Рисунок 4" descr="http://geo.xn--80aaicww6a.xn--p1ai/get_file?id=82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285992"/>
            <a:ext cx="5321971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072198" y="2314511"/>
            <a:ext cx="257176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Пояснение.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1)500:100=5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2)0,6×5=3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3)12-3=9°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Зарубина\Рабочий стол\Ауэр\фоны\221.jpg"/>
          <p:cNvPicPr>
            <a:picLocks noChangeAspect="1" noChangeArrowheads="1"/>
          </p:cNvPicPr>
          <p:nvPr/>
        </p:nvPicPr>
        <p:blipFill>
          <a:blip r:embed="rId2" cstate="print">
            <a:lum bright="12000" contrast="-26000"/>
          </a:blip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44" y="357166"/>
            <a:ext cx="86997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Georgia" pitchFamily="18" charset="0"/>
              </a:rPr>
              <a:t>Какие из следующих  выводах о тенденциях изменения</a:t>
            </a:r>
          </a:p>
          <a:p>
            <a:r>
              <a:rPr lang="ru-RU" sz="2400" dirty="0" smtClean="0">
                <a:latin typeface="Georgia" pitchFamily="18" charset="0"/>
              </a:rPr>
              <a:t> объемов продукции животноводства  сделанные </a:t>
            </a:r>
          </a:p>
          <a:p>
            <a:r>
              <a:rPr lang="ru-RU" sz="2400" dirty="0" smtClean="0">
                <a:latin typeface="Georgia" pitchFamily="18" charset="0"/>
              </a:rPr>
              <a:t>на основе анализа данных, приведенных в таблице, верны?</a:t>
            </a:r>
          </a:p>
          <a:p>
            <a:r>
              <a:rPr lang="ru-RU" sz="2400" dirty="0" smtClean="0">
                <a:latin typeface="Georgia" pitchFamily="18" charset="0"/>
              </a:rPr>
              <a:t>Запишите цифры под которыми они указаны.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8794" y="2000240"/>
            <a:ext cx="5142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Динами объемов продукции животноводства 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( в %  к предыдущему году)</a:t>
            </a:r>
            <a:endParaRPr lang="ru-RU" dirty="0">
              <a:latin typeface="Georgia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85852" y="2643182"/>
          <a:ext cx="6881816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4"/>
                <a:gridCol w="1154894"/>
                <a:gridCol w="1720454"/>
                <a:gridCol w="1720454"/>
              </a:tblGrid>
              <a:tr h="35719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Регион </a:t>
                      </a:r>
                      <a:endParaRPr lang="ru-RU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2009г.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2010г.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2011г.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Новгородская 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145,9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129,8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114,4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Саратовская</a:t>
                      </a:r>
                      <a:r>
                        <a:rPr lang="ru-RU" baseline="0" dirty="0" smtClean="0">
                          <a:latin typeface="Georgia" pitchFamily="18" charset="0"/>
                        </a:rPr>
                        <a:t> 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106,0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102,2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101,1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Липецкая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104,2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105,7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103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Костромская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96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98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98,5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4572008"/>
            <a:ext cx="85011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1) В Новгородской области в период с 2009 по 2011 г. ежегодно происходило увеличение объемов производства продукции животноводства.</a:t>
            </a:r>
          </a:p>
          <a:p>
            <a:r>
              <a:rPr lang="ru-RU" dirty="0" smtClean="0">
                <a:latin typeface="Georgia" pitchFamily="18" charset="0"/>
              </a:rPr>
              <a:t>2) В Саратовской области в период с 2009 по 2011 г.. ежегодно происходило уменьшение объемов производства продукции животноводства.</a:t>
            </a:r>
          </a:p>
          <a:p>
            <a:r>
              <a:rPr lang="ru-RU" dirty="0" smtClean="0">
                <a:latin typeface="Georgia" pitchFamily="18" charset="0"/>
              </a:rPr>
              <a:t>3) В Липецкой области в период с 2009 по 2011 г. ежегодно увеличение объемов производства продукции животноводства.</a:t>
            </a:r>
          </a:p>
          <a:p>
            <a:r>
              <a:rPr lang="ru-RU" dirty="0" smtClean="0">
                <a:latin typeface="Georgia" pitchFamily="18" charset="0"/>
              </a:rPr>
              <a:t>4) В Костромской области в период с 2009 по 2011 г. ежегодно происходило увеличение объемов производства продукции животноводства.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198</TotalTime>
  <Words>1044</Words>
  <Application>Microsoft Office PowerPoint</Application>
  <PresentationFormat>Экран (4:3)</PresentationFormat>
  <Paragraphs>165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Алгоритм решения</vt:lpstr>
      <vt:lpstr>Решение задачи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Леля</cp:lastModifiedBy>
  <cp:revision>14</cp:revision>
  <dcterms:created xsi:type="dcterms:W3CDTF">2017-04-11T15:51:04Z</dcterms:created>
  <dcterms:modified xsi:type="dcterms:W3CDTF">2021-08-02T22:05:47Z</dcterms:modified>
</cp:coreProperties>
</file>