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5" r:id="rId12"/>
    <p:sldId id="273" r:id="rId13"/>
    <p:sldId id="263" r:id="rId14"/>
    <p:sldId id="274" r:id="rId15"/>
    <p:sldId id="276" r:id="rId16"/>
    <p:sldId id="258" r:id="rId17"/>
    <p:sldId id="277" r:id="rId18"/>
    <p:sldId id="278" r:id="rId19"/>
    <p:sldId id="279" r:id="rId20"/>
    <p:sldId id="280" r:id="rId21"/>
    <p:sldId id="281" r:id="rId22"/>
    <p:sldId id="262" r:id="rId23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0099"/>
    <a:srgbClr val="CC0099"/>
    <a:srgbClr val="CC00CC"/>
    <a:srgbClr val="0000FF"/>
    <a:srgbClr val="00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624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jpeg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img-4.photosight.ru/06b/5503197_xlarge.jpg"/>
          <p:cNvPicPr>
            <a:picLocks noChangeAspect="1" noChangeArrowheads="1"/>
          </p:cNvPicPr>
          <p:nvPr userDrawn="1"/>
        </p:nvPicPr>
        <p:blipFill>
          <a:blip r:embed="rId2"/>
          <a:srcRect t="1906" r="102" b="159"/>
          <a:stretch>
            <a:fillRect/>
          </a:stretch>
        </p:blipFill>
        <p:spPr bwMode="auto">
          <a:xfrm rot="222427">
            <a:off x="2333625" y="2790825"/>
            <a:ext cx="2436813" cy="175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 rot="10988141" flipH="1">
            <a:off x="2259328" y="2713165"/>
            <a:ext cx="2646574" cy="1861955"/>
          </a:xfrm>
          <a:prstGeom prst="frame">
            <a:avLst>
              <a:gd name="adj1" fmla="val 7791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4" name="Picture 4" descr="http://www.funlib.ru/cimg/2014/102007/2946720"/>
          <p:cNvPicPr>
            <a:picLocks noChangeAspect="1" noChangeArrowheads="1"/>
          </p:cNvPicPr>
          <p:nvPr userDrawn="1"/>
        </p:nvPicPr>
        <p:blipFill>
          <a:blip r:embed="rId4"/>
          <a:srcRect t="2454" b="11"/>
          <a:stretch>
            <a:fillRect/>
          </a:stretch>
        </p:blipFill>
        <p:spPr bwMode="auto">
          <a:xfrm rot="840472">
            <a:off x="2735263" y="1138238"/>
            <a:ext cx="2527300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 rot="789344">
            <a:off x="2670809" y="1059366"/>
            <a:ext cx="2611433" cy="1799483"/>
          </a:xfrm>
          <a:prstGeom prst="frame">
            <a:avLst>
              <a:gd name="adj1" fmla="val 7860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6" name="Picture 8" descr="http://eco-turizm.net/uploads/2013/05/Rocky-Mountains.jp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rot="20850528">
            <a:off x="534988" y="827088"/>
            <a:ext cx="2579687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 rot="20938172" flipH="1">
            <a:off x="462222" y="742343"/>
            <a:ext cx="2736388" cy="2109215"/>
          </a:xfrm>
          <a:prstGeom prst="frame">
            <a:avLst>
              <a:gd name="adj1" fmla="val 711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8" name="Picture 4" descr="http://s1.iconbird.com/ico/2014/1/590/w512h5121390728526Compass.png"/>
          <p:cNvPicPr>
            <a:picLocks noChangeAspect="1" noChangeArrowheads="1"/>
          </p:cNvPicPr>
          <p:nvPr userDrawn="1"/>
        </p:nvPicPr>
        <p:blipFill>
          <a:blip r:embed="rId6">
            <a:lum bright="-20000" contrast="10000"/>
          </a:blip>
          <a:srcRect/>
          <a:stretch>
            <a:fillRect/>
          </a:stretch>
        </p:blipFill>
        <p:spPr bwMode="auto">
          <a:xfrm rot="20691863">
            <a:off x="393700" y="2536825"/>
            <a:ext cx="2212975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i080.radikal.ru/0912/4f/82c309d27eb6.png"/>
          <p:cNvPicPr>
            <a:picLocks noChangeAspect="1" noChangeArrowheads="1"/>
          </p:cNvPicPr>
          <p:nvPr userDrawn="1"/>
        </p:nvPicPr>
        <p:blipFill>
          <a:blip r:embed="rId7"/>
          <a:srcRect t="-1570" r="-1224"/>
          <a:stretch>
            <a:fillRect/>
          </a:stretch>
        </p:blipFill>
        <p:spPr bwMode="auto">
          <a:xfrm>
            <a:off x="0" y="979488"/>
            <a:ext cx="3643313" cy="416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4837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E5DF9A7-77BA-4212-B2BF-9361AEBE44F6}" type="datetimeFigureOut">
              <a:rPr lang="ru-RU"/>
              <a:pPr>
                <a:defRPr/>
              </a:pPr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A7851B1-FB92-48B6-9E06-253F5395CA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023BE30-7578-47C9-9F16-48DED3F1E29D}" type="datetimeFigureOut">
              <a:rPr lang="ru-RU"/>
              <a:pPr>
                <a:defRPr/>
              </a:pPr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180484A-C9D5-49D0-9A56-FE3318D532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eco-turizm.net/uploads/2013/05/Rocky-Mountains.jpg"/>
          <p:cNvPicPr>
            <a:picLocks noChangeAspect="1" noChangeArrowheads="1"/>
          </p:cNvPicPr>
          <p:nvPr userDrawn="1"/>
        </p:nvPicPr>
        <p:blipFill>
          <a:blip r:embed="rId2" cstate="print"/>
          <a:srcRect r="1"/>
          <a:stretch>
            <a:fillRect/>
          </a:stretch>
        </p:blipFill>
        <p:spPr bwMode="auto">
          <a:xfrm rot="20907707">
            <a:off x="406427" y="1196549"/>
            <a:ext cx="3003838" cy="2943757"/>
          </a:xfrm>
          <a:prstGeom prst="ellipse">
            <a:avLst/>
          </a:prstGeom>
          <a:noFill/>
          <a:effectLst>
            <a:softEdge rad="63500"/>
          </a:effectLst>
        </p:spPr>
      </p:pic>
      <p:pic>
        <p:nvPicPr>
          <p:cNvPr id="3" name="Picture 2" descr="http://i080.radikal.ru/0912/4f/82c309d27eb6.png"/>
          <p:cNvPicPr>
            <a:picLocks noChangeAspect="1" noChangeArrowheads="1"/>
          </p:cNvPicPr>
          <p:nvPr userDrawn="1"/>
        </p:nvPicPr>
        <p:blipFill>
          <a:blip r:embed="rId3"/>
          <a:srcRect t="-1570" r="-1224"/>
          <a:stretch>
            <a:fillRect/>
          </a:stretch>
        </p:blipFill>
        <p:spPr bwMode="auto">
          <a:xfrm>
            <a:off x="0" y="1143000"/>
            <a:ext cx="3500438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4837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funlib.ru/cimg/2014/102007/2946720"/>
          <p:cNvPicPr>
            <a:picLocks noChangeAspect="1" noChangeArrowheads="1"/>
          </p:cNvPicPr>
          <p:nvPr userDrawn="1"/>
        </p:nvPicPr>
        <p:blipFill>
          <a:blip r:embed="rId2" cstate="print"/>
          <a:srcRect l="9891" r="19815" b="11418"/>
          <a:stretch>
            <a:fillRect/>
          </a:stretch>
        </p:blipFill>
        <p:spPr bwMode="auto">
          <a:xfrm>
            <a:off x="500034" y="1214428"/>
            <a:ext cx="2857520" cy="2928958"/>
          </a:xfrm>
          <a:prstGeom prst="ellipse">
            <a:avLst/>
          </a:prstGeom>
          <a:noFill/>
        </p:spPr>
      </p:pic>
      <p:pic>
        <p:nvPicPr>
          <p:cNvPr id="3" name="Picture 2" descr="http://i080.radikal.ru/0912/4f/82c309d27eb6.png"/>
          <p:cNvPicPr>
            <a:picLocks noChangeAspect="1" noChangeArrowheads="1"/>
          </p:cNvPicPr>
          <p:nvPr userDrawn="1"/>
        </p:nvPicPr>
        <p:blipFill>
          <a:blip r:embed="rId3"/>
          <a:srcRect t="-1570" r="-1224"/>
          <a:stretch>
            <a:fillRect/>
          </a:stretch>
        </p:blipFill>
        <p:spPr bwMode="auto">
          <a:xfrm>
            <a:off x="0" y="1143000"/>
            <a:ext cx="3500438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4837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img-4.photosight.ru/06b/5503197_xlarge.jpg"/>
          <p:cNvPicPr>
            <a:picLocks noChangeAspect="1" noChangeArrowheads="1"/>
          </p:cNvPicPr>
          <p:nvPr userDrawn="1"/>
        </p:nvPicPr>
        <p:blipFill>
          <a:blip r:embed="rId2" cstate="print"/>
          <a:srcRect l="21643" r="102" b="158"/>
          <a:stretch>
            <a:fillRect/>
          </a:stretch>
        </p:blipFill>
        <p:spPr bwMode="auto">
          <a:xfrm>
            <a:off x="500034" y="1214428"/>
            <a:ext cx="2857520" cy="2857520"/>
          </a:xfrm>
          <a:prstGeom prst="ellipse">
            <a:avLst/>
          </a:prstGeom>
          <a:noFill/>
        </p:spPr>
      </p:pic>
      <p:pic>
        <p:nvPicPr>
          <p:cNvPr id="3" name="Picture 2" descr="http://i080.radikal.ru/0912/4f/82c309d27eb6.png"/>
          <p:cNvPicPr>
            <a:picLocks noChangeAspect="1" noChangeArrowheads="1"/>
          </p:cNvPicPr>
          <p:nvPr userDrawn="1"/>
        </p:nvPicPr>
        <p:blipFill>
          <a:blip r:embed="rId3"/>
          <a:srcRect t="-1570" r="-1224"/>
          <a:stretch>
            <a:fillRect/>
          </a:stretch>
        </p:blipFill>
        <p:spPr bwMode="auto">
          <a:xfrm>
            <a:off x="0" y="1143000"/>
            <a:ext cx="3500438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4837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photo.elsoar.com/wp-content/images/Planet-Earth-Awesome-Image-I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20000"/>
          </a:blip>
          <a:srcRect/>
          <a:stretch>
            <a:fillRect/>
          </a:stretch>
        </p:blipFill>
        <p:spPr bwMode="auto">
          <a:xfrm>
            <a:off x="214313" y="1857375"/>
            <a:ext cx="2714625" cy="257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http://s1.iconbird.com/ico/2014/1/590/w512h5121390728526Compass.png"/>
          <p:cNvPicPr>
            <a:picLocks noChangeAspect="1" noChangeArrowheads="1"/>
          </p:cNvPicPr>
          <p:nvPr userDrawn="1"/>
        </p:nvPicPr>
        <p:blipFill>
          <a:blip r:embed="rId3">
            <a:lum bright="-20000" contrast="10000"/>
          </a:blip>
          <a:srcRect/>
          <a:stretch>
            <a:fillRect/>
          </a:stretch>
        </p:blipFill>
        <p:spPr bwMode="auto">
          <a:xfrm rot="20691863">
            <a:off x="1647825" y="3576638"/>
            <a:ext cx="1309688" cy="130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i080.radikal.ru/0912/4f/82c309d27eb6.png"/>
          <p:cNvPicPr>
            <a:picLocks noChangeAspect="1" noChangeArrowheads="1"/>
          </p:cNvPicPr>
          <p:nvPr userDrawn="1"/>
        </p:nvPicPr>
        <p:blipFill>
          <a:blip r:embed="rId4"/>
          <a:srcRect t="-1570" r="-1224"/>
          <a:stretch>
            <a:fillRect/>
          </a:stretch>
        </p:blipFill>
        <p:spPr bwMode="auto">
          <a:xfrm rot="471574">
            <a:off x="214313" y="2857500"/>
            <a:ext cx="1785937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4837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eco-turizm.net/uploads/2013/05/Rocky-Mountains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 rot="20850528">
            <a:off x="415925" y="2114550"/>
            <a:ext cx="1871663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20735365">
            <a:off x="346329" y="2076741"/>
            <a:ext cx="1992590" cy="1511077"/>
          </a:xfrm>
          <a:prstGeom prst="frame">
            <a:avLst>
              <a:gd name="adj1" fmla="val 9192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4" name="Picture 4" descr="http://www.funlib.ru/cimg/2014/102007/2946720"/>
          <p:cNvPicPr>
            <a:picLocks noChangeAspect="1" noChangeArrowheads="1"/>
          </p:cNvPicPr>
          <p:nvPr userDrawn="1"/>
        </p:nvPicPr>
        <p:blipFill>
          <a:blip r:embed="rId4"/>
          <a:srcRect r="75" b="63"/>
          <a:stretch>
            <a:fillRect/>
          </a:stretch>
        </p:blipFill>
        <p:spPr bwMode="auto">
          <a:xfrm rot="840472">
            <a:off x="1692275" y="2420938"/>
            <a:ext cx="1854200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rot="837874">
            <a:off x="1630318" y="2362187"/>
            <a:ext cx="1977306" cy="1320823"/>
          </a:xfrm>
          <a:prstGeom prst="frame">
            <a:avLst>
              <a:gd name="adj1" fmla="val 10592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6" name="Picture 12" descr="http://img-4.photosight.ru/06b/5503197_xlarge.jpg"/>
          <p:cNvPicPr>
            <a:picLocks noChangeAspect="1" noChangeArrowheads="1"/>
          </p:cNvPicPr>
          <p:nvPr userDrawn="1"/>
        </p:nvPicPr>
        <p:blipFill>
          <a:blip r:embed="rId6"/>
          <a:srcRect t="1906" r="102" b="159"/>
          <a:stretch>
            <a:fillRect/>
          </a:stretch>
        </p:blipFill>
        <p:spPr bwMode="auto">
          <a:xfrm rot="222427">
            <a:off x="1682750" y="3557588"/>
            <a:ext cx="1789113" cy="129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 rot="175082">
            <a:off x="1700439" y="3513566"/>
            <a:ext cx="1873701" cy="1370751"/>
          </a:xfrm>
          <a:prstGeom prst="frame">
            <a:avLst>
              <a:gd name="adj1" fmla="val 10592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8" name="Picture 4" descr="http://s1.iconbird.com/ico/2014/1/590/w512h5121390728526Compass.png"/>
          <p:cNvPicPr>
            <a:picLocks noChangeAspect="1" noChangeArrowheads="1"/>
          </p:cNvPicPr>
          <p:nvPr userDrawn="1"/>
        </p:nvPicPr>
        <p:blipFill>
          <a:blip r:embed="rId8">
            <a:lum bright="-20000" contrast="10000"/>
          </a:blip>
          <a:srcRect/>
          <a:stretch>
            <a:fillRect/>
          </a:stretch>
        </p:blipFill>
        <p:spPr bwMode="auto">
          <a:xfrm rot="20691863">
            <a:off x="336550" y="3238500"/>
            <a:ext cx="1711325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4837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s1.iconbird.com/ico/2014/1/590/w512h5121390728526Compass.png"/>
          <p:cNvPicPr>
            <a:picLocks noChangeAspect="1" noChangeArrowheads="1"/>
          </p:cNvPicPr>
          <p:nvPr userDrawn="1"/>
        </p:nvPicPr>
        <p:blipFill>
          <a:blip r:embed="rId2">
            <a:lum bright="-20000" contrast="10000"/>
          </a:blip>
          <a:srcRect/>
          <a:stretch>
            <a:fillRect/>
          </a:stretch>
        </p:blipFill>
        <p:spPr bwMode="auto">
          <a:xfrm rot="20882336">
            <a:off x="968375" y="3683000"/>
            <a:ext cx="119697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i080.radikal.ru/0912/4f/82c309d27eb6.png"/>
          <p:cNvPicPr>
            <a:picLocks noChangeAspect="1" noChangeArrowheads="1"/>
          </p:cNvPicPr>
          <p:nvPr userDrawn="1"/>
        </p:nvPicPr>
        <p:blipFill>
          <a:blip r:embed="rId3"/>
          <a:srcRect t="-1570" r="-1224"/>
          <a:stretch>
            <a:fillRect/>
          </a:stretch>
        </p:blipFill>
        <p:spPr bwMode="auto">
          <a:xfrm rot="320389">
            <a:off x="219075" y="3367088"/>
            <a:ext cx="1495425" cy="170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4837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4837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F4861DB-BC9E-4331-9D37-379FE890E419}" type="datetimeFigureOut">
              <a:rPr lang="ru-RU"/>
              <a:pPr>
                <a:defRPr/>
              </a:pPr>
              <a:t>03.08.2021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207F498-5F3C-4A26-9511-99A9AE62C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meter.uz/wp-content/uploads/2016/03/about-1.jpg" TargetMode="External"/><Relationship Id="rId13" Type="http://schemas.openxmlformats.org/officeDocument/2006/relationships/hyperlink" Target="https://www.energo-konsultant.ru/upload/shares/5b10db9fce56b.jpg" TargetMode="External"/><Relationship Id="rId18" Type="http://schemas.openxmlformats.org/officeDocument/2006/relationships/hyperlink" Target="https://&#1094;&#1077;&#1085;&#1090;&#1088;-&#1076;&#1087;&#1086;.&#1088;&#1092;/images/konditer.jpg" TargetMode="External"/><Relationship Id="rId3" Type="http://schemas.openxmlformats.org/officeDocument/2006/relationships/hyperlink" Target="http://pravdaurfo.ru/sites/default/files/metallurgiya-3.jpg" TargetMode="External"/><Relationship Id="rId7" Type="http://schemas.openxmlformats.org/officeDocument/2006/relationships/hyperlink" Target="https://www.malahitsoft.ru/wp-content/uploads/2018/01/Slider-4.jpg" TargetMode="External"/><Relationship Id="rId12" Type="http://schemas.openxmlformats.org/officeDocument/2006/relationships/hyperlink" Target="http://krimchel.ru/images/news/2018/1/483.jpg" TargetMode="External"/><Relationship Id="rId17" Type="http://schemas.openxmlformats.org/officeDocument/2006/relationships/hyperlink" Target="https://media.bobruisk.ru/imagecache/full/photos/2015/03/03/dsc_7336.jpg" TargetMode="External"/><Relationship Id="rId2" Type="http://schemas.openxmlformats.org/officeDocument/2006/relationships/hyperlink" Target="http://vladimir.inoxmarket.ru/img/news/plav-stal_2.jpg" TargetMode="External"/><Relationship Id="rId16" Type="http://schemas.openxmlformats.org/officeDocument/2006/relationships/hyperlink" Target="http://nerzhaveyka-spb.ru/wp-content/uploads/2018/09/ferritnaya-nerzhavejka-v-saxarnoj-promyshlennosti-900x600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romtorg.volgograd.ru/upload/iblock/57c/alyuminievyy_zavod.jpg" TargetMode="External"/><Relationship Id="rId11" Type="http://schemas.openxmlformats.org/officeDocument/2006/relationships/hyperlink" Target="http://&#1082;&#1091;&#1081;&#1073;&#1099;&#1096;&#1077;&#1074;&#1077;&#1094;.&#1088;&#1092;/wp-content/uploads/2017/11/f67d8d0b345662a468a90977469876e2_XL.jpg" TargetMode="External"/><Relationship Id="rId5" Type="http://schemas.openxmlformats.org/officeDocument/2006/relationships/hyperlink" Target="http://fb.ru/misc/i/gallery/84916/2640964.jpg" TargetMode="External"/><Relationship Id="rId15" Type="http://schemas.openxmlformats.org/officeDocument/2006/relationships/hyperlink" Target="https://s78myt.storage.yandex.net/rdisk/" TargetMode="External"/><Relationship Id="rId10" Type="http://schemas.openxmlformats.org/officeDocument/2006/relationships/hyperlink" Target="http://www.teplo-polis.com.ua/wp-content/uploads/2017/12/celljulozno-bumazhnaja-min.jpg" TargetMode="External"/><Relationship Id="rId19" Type="http://schemas.openxmlformats.org/officeDocument/2006/relationships/hyperlink" Target="https://geo-vpr.sdamgia.ru/test?theme=1" TargetMode="External"/><Relationship Id="rId4" Type="http://schemas.openxmlformats.org/officeDocument/2006/relationships/hyperlink" Target="https://myslide.ru/documents_2/53f176e5d5459eab9c2f2db929998d41/img12.jpg" TargetMode="External"/><Relationship Id="rId9" Type="http://schemas.openxmlformats.org/officeDocument/2006/relationships/hyperlink" Target="http://www.meccagri.it/wordpress/wp-content/uploads/2016/06/AGCO_tractor_facility_75.jpg" TargetMode="External"/><Relationship Id="rId14" Type="http://schemas.openxmlformats.org/officeDocument/2006/relationships/hyperlink" Target="https://etosibir.ru/wp-content/uploads/2017/10/Lcn_XdXoCmc1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435600" y="1143000"/>
            <a:ext cx="3208338" cy="207168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Готовимся к ЕГЭ и ОГЭ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географии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Факторы размещения производства</a:t>
            </a:r>
            <a:endParaRPr lang="ru-RU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4929188" y="4071938"/>
            <a:ext cx="39576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600">
                <a:latin typeface="Times New Roman" pitchFamily="18" charset="0"/>
                <a:cs typeface="Times New Roman" pitchFamily="18" charset="0"/>
              </a:rPr>
              <a:t>Подготовила материал</a:t>
            </a:r>
          </a:p>
          <a:p>
            <a:pPr algn="r"/>
            <a:r>
              <a:rPr lang="ru-RU" sz="1600">
                <a:latin typeface="Times New Roman" pitchFamily="18" charset="0"/>
                <a:cs typeface="Times New Roman" pitchFamily="18" charset="0"/>
              </a:rPr>
              <a:t>методист ГАОУ ПО ИРО </a:t>
            </a:r>
          </a:p>
          <a:p>
            <a:pPr algn="r"/>
            <a:r>
              <a:rPr lang="ru-RU" sz="1600">
                <a:latin typeface="Times New Roman" pitchFamily="18" charset="0"/>
                <a:cs typeface="Times New Roman" pitchFamily="18" charset="0"/>
              </a:rPr>
              <a:t>Козырева Ольга Николаевна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39750" y="1563688"/>
            <a:ext cx="2736850" cy="2303462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Целлюлозно-бумажная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промышленность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850" y="314325"/>
            <a:ext cx="4752975" cy="8890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Водоёмкость – высокие затраты воды в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роизводстве. Высокая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энергоемкость – высокие затраты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электроэнергии.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148263" y="295275"/>
            <a:ext cx="3960812" cy="220503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Водный фактор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тяготение к источникам пресной воды (рекам, озерам, водохранилищам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Энергетический фактор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тяготение к источникам дешевой электроэнергии (ГЭС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Пользователь\Desktop\задание 23 огэ гео Сай Л.М\celljulozno-bumazhnaja-m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491880" y="2571750"/>
            <a:ext cx="4267200" cy="22776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84213" y="1419225"/>
            <a:ext cx="2519362" cy="252095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Производство минеральных удобрений (азотных)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850" y="268288"/>
            <a:ext cx="8496300" cy="8636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качестве сырья могут использоваться отходы коксохимического производства, природный газ,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нефть.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867400" y="1276350"/>
            <a:ext cx="2881313" cy="3598863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Достаточно свободное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размещение.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Фактор комбинирования производства –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тяготение к коксохимическим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производствам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Транспортный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фактор – тяготение к линиям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трубопроводов.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Сырьевой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тяготение к местам добычи или переработки </a:t>
            </a:r>
            <a:r>
              <a:rPr 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нефте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газового сырья.</a:t>
            </a:r>
          </a:p>
        </p:txBody>
      </p:sp>
      <p:pic>
        <p:nvPicPr>
          <p:cNvPr id="2050" name="Picture 2" descr="C:\Users\Пользователь\Desktop\задание 23 огэ гео Сай Л.М\f67d8d0b345662a468a90977469876e2_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059832" y="1851670"/>
            <a:ext cx="2880319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468313" y="1492250"/>
            <a:ext cx="2962275" cy="2447925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Электроэнергетика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850" y="339725"/>
            <a:ext cx="8496300" cy="792163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Стоимость электроэнергии входит в себестоимость любой продукции. Электроэнергия определяет развитие НТР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516688" y="1347788"/>
            <a:ext cx="2232025" cy="352742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всех видов электростанций ведущий фактор при размещении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потребительский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тяготение к потребителю продукции (население и производства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задание 23 огэ гео Сай Л.М\тарифы_на_электроэнергию_в_Крым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915816" y="1635646"/>
            <a:ext cx="3600400" cy="26282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55875" y="268288"/>
            <a:ext cx="1244600" cy="146685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ТЭС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55875" y="2011363"/>
            <a:ext cx="1296988" cy="124936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ГЭС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55875" y="3508375"/>
            <a:ext cx="1219200" cy="136683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АЭС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140200" y="268288"/>
            <a:ext cx="2212975" cy="1511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использует в качестве топлива торф, сланцы, бурый уголь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использует в качестве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топлива природный газ,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мазут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37025" y="2011363"/>
            <a:ext cx="2211388" cy="124936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строятся на реках с большим падением и расходом воды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98938" y="3417888"/>
            <a:ext cx="2160587" cy="1511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низкая материалоемкость – 1 кг ядерного топлива выделяет столько же энергии, сколько образуется при сжигании 3000 т угля.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877050" y="268288"/>
            <a:ext cx="1943100" cy="1511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топливный -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тяготение к районам добычи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топлива,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природно-ресурсный фактор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77050" y="1995488"/>
            <a:ext cx="1943100" cy="129698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потребительский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тяготение к потребителю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77050" y="3398838"/>
            <a:ext cx="1951038" cy="15494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потребительский фактор</a:t>
            </a:r>
          </a:p>
        </p:txBody>
      </p:sp>
      <p:pic>
        <p:nvPicPr>
          <p:cNvPr id="25610" name="Picture 2" descr="C:\Users\Пользователь\Desktop\5b10db9fce56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400" y="292100"/>
            <a:ext cx="21336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1" name="Picture 3" descr="C:\Users\Пользователь\Desktop\Lcn_XdXoCmc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5275" y="1931988"/>
            <a:ext cx="2133600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4" descr="C:\Users\Пользователь\Desktop\IMGP005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3448050"/>
            <a:ext cx="217805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трелка вправо 10"/>
          <p:cNvSpPr/>
          <p:nvPr/>
        </p:nvSpPr>
        <p:spPr>
          <a:xfrm>
            <a:off x="6227763" y="587375"/>
            <a:ext cx="835025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6227763" y="2381250"/>
            <a:ext cx="835025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6084888" y="384175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3635375" y="712788"/>
            <a:ext cx="649288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3635375" y="2392363"/>
            <a:ext cx="649288" cy="5032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3635375" y="3900488"/>
            <a:ext cx="792163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39750" y="1589088"/>
            <a:ext cx="2808288" cy="2303462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Пищевая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промышленность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(сахарная)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850" y="268288"/>
            <a:ext cx="8496300" cy="71913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Сырье имеет ограниченный срок хранения, большое количество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отходов.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48038" y="1131888"/>
            <a:ext cx="5472112" cy="115252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Сырьевой фактор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тяготение к районам выращивания сырья (в нашей стране это сахарная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свёкла).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ferritnaya-nerzhavejka-v-saxarnoj-promyshlennosti-900x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139953" y="2427734"/>
            <a:ext cx="3960440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39750" y="1492250"/>
            <a:ext cx="2736850" cy="2447925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Пищевая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промышленность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(кондитерская, хлебопекарная)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850" y="268288"/>
            <a:ext cx="8569325" cy="93503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Готовая продукция имеет ограниченный срок хранения, сырье (мука,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сахар)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перевозить на дальние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расстояния.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494088" y="1479550"/>
            <a:ext cx="5400675" cy="8636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Потребительский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тяготение к потребителю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продукции.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Пользователь\Desktop\dsc_73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108171" y="2761552"/>
            <a:ext cx="2784309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2051" name="Picture 3" descr="C:\Users\Пользователь\Desktop\kondit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203848" y="2761552"/>
            <a:ext cx="2810223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84213" y="1492250"/>
            <a:ext cx="2447925" cy="2447925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 выполнения задания № 23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850" y="268288"/>
            <a:ext cx="8496300" cy="1511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№ 1.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Первоуральский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завод горного оборудования – одно из старейших предприятий тяжелого машиностроения в России: история завода начинается в далеком ХIХ веке. </a:t>
            </a:r>
            <a:r>
              <a:rPr lang="ru-RU" sz="1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Нефтегазовое оборудование, ленточные конвейеры, шахтные подъемные сосуды,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другие виды выпускаемой продукции зарекомендовали себя отличным качеством. Чем обусловлено размещение в этом городе завода горного оборудования? Укажите две причины.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00338" y="1924050"/>
            <a:ext cx="6119812" cy="2951163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ОТВЕЧАЕМ ПО АЛГОРИТМУ: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Какую продукцию производит описываемое предприятие?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Нефтегазовое оборудование, ленточные конвейеры, шахтные подъемные сосуды.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 необходимы для выпуска этой продукции?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Много металла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Каковы </a:t>
            </a: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технико-экономические особенности производства этой продукции? (материалоемкость, энергоемкость, трудоемкость, использования в качестве сырья отходов других производств, </a:t>
            </a: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водоемкость)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Много сырья (руды), т.к. тяжелое машиностроение это материалоемкое производство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6659563" y="4659313"/>
            <a:ext cx="485775" cy="3317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84213" y="1492250"/>
            <a:ext cx="2519362" cy="2447925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 выполнения задания № 23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850" y="268288"/>
            <a:ext cx="8496300" cy="1511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№ 1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Первоуральский завод горного оборудования – одно из старейших предприятий тяжелого машиностроения в России: история завода начинается в далеком ХIХ веке. </a:t>
            </a: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Нефтегазовое оборудование, ленточные конвейеры, шахтные подъемные сосу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ды, и другие виды выпускаемой продукции зарекомендовали себя отличным качеством. Чем обусловлено размещение в этом городе завода горного оборудования? Укажите две причины.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00338" y="1851025"/>
            <a:ext cx="6119812" cy="302418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Каковы </a:t>
            </a: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особенности конечной продукции?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Крупные габариты.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факторы (причины) влияют на размещение подобных </a:t>
            </a: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производств?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Урале ведется добыча разнообразных полезных ископаемых, следовательно, здесь необходима техника для их добычи (потребительский фактор).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Открываем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атлас 9 класса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(карта «Урал. Население и хозяйство»), (по названию города Первоуральск можно догадаться, что он находится на Урале). Находим этот город на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карте.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Видим, что здесь есть и добыча железной руды, и есть предприятия черной металлургии. 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7308850" y="4562475"/>
            <a:ext cx="484188" cy="33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62000" y="1474788"/>
            <a:ext cx="2376488" cy="2447925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 выполнения задания № 23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850" y="339725"/>
            <a:ext cx="8424863" cy="1655763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№ 1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Первоуральский завод горного оборудования – одно из старейших предприятий тяжелого машиностроения в России: история завода начинается в далеком ХIХ веке. </a:t>
            </a: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Нефтегазовое оборудование, ленточные конвейеры, шахтные подъемные сосуды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 другие виды выпускаемой продукции зарекомендовали себя отличным качеством. Чем обусловлено размещение в этом городе завода горного оборудования? Укажите две причины.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16238" y="2139950"/>
            <a:ext cx="5832475" cy="266382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Записываем ответ: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	Тяжелое машиностроение – это материалоемкое производство. Урал является одной из металлургических баз страны, где производится сырье для данной отрасли (сырьевой фактор).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	На Урале ведется добыча разнообразных полезных ископаемых, следовательно, здесь необходима техника для их добычи (потребительский фактор).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84213" y="1492250"/>
            <a:ext cx="2447925" cy="2447925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 выполнения задания № 23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0825" y="268288"/>
            <a:ext cx="8642350" cy="1511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1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2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ОАО «</a:t>
            </a:r>
            <a:r>
              <a:rPr lang="ru-RU" sz="1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Сясьский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целлюлозно-бумажный комбинат» расположен в </a:t>
            </a:r>
            <a:r>
              <a:rPr lang="ru-RU" sz="1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Волховском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районе Ленинградской области. Предприятие было основано в 1928 году с учетом особенностей местной природно-ресурсной базы. В 2008 году ОАО «</a:t>
            </a:r>
            <a:r>
              <a:rPr lang="ru-RU" sz="1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Сясьский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ЦБК» начал модернизацию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оборудования для производства бумаги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Какие особенности природно-ресурсной базы обусловили создание в городе Сясьстрой </a:t>
            </a:r>
            <a:r>
              <a:rPr lang="ru-RU" sz="1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Волховского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 Ленинградской области целлюлозно-бумажного комбината? Укажите две особенност</a:t>
            </a:r>
            <a:r>
              <a:rPr lang="ru-RU" sz="1400" dirty="0"/>
              <a:t>и.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71775" y="1924050"/>
            <a:ext cx="6048375" cy="2951163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ОТВЕЧАЕМ ПО АЛГОРИТМУ: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Какую продукцию производит описываемое предприятие?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Оборудование для производства бумаги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 необходимы для выпуска этой продукции?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Сырье – лес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Каковы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технико-экономические особенности производства этой продукции?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Энергоемкость, водоемкость.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Каковы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особенности конечной продукции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Крупные габариты.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6516688" y="4659313"/>
            <a:ext cx="484187" cy="3317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11188" y="1635125"/>
            <a:ext cx="2592387" cy="2160588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Черная металлургия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850" y="268288"/>
            <a:ext cx="5040313" cy="10795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Высокая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материалоемкость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производства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(большие затраты сырья и топлива на изготовление одной единицы готовой продукции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435600" y="268288"/>
            <a:ext cx="3457575" cy="223202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Сырьевой фактор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тяготение к местам добычи сырья (железной руды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Топливный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тяготение к местам добычи каменного угля.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Размещение на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пересечении потоков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сырья и топлива.</a:t>
            </a:r>
          </a:p>
        </p:txBody>
      </p:sp>
      <p:pic>
        <p:nvPicPr>
          <p:cNvPr id="2050" name="Picture 2" descr="C:\Users\Пользователь\Desktop\задание 23 огэ гео Сай Л.М\plav-stal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563888" y="2591284"/>
            <a:ext cx="4104456" cy="23087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84213" y="1419225"/>
            <a:ext cx="2519362" cy="252095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 выполнения задания № 23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850" y="355600"/>
            <a:ext cx="8496300" cy="142398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1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2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ОАО «</a:t>
            </a:r>
            <a:r>
              <a:rPr lang="ru-RU" sz="1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Сясьский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целлюлозно-бумажный комбинат» расположен в </a:t>
            </a:r>
            <a:r>
              <a:rPr lang="ru-RU" sz="1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Волховском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районе Ленинградской области. Предприятие было основано в 1928 году с учетом особенностей местной природно-ресурсной базы. В 2008 году ОАО «</a:t>
            </a:r>
            <a:r>
              <a:rPr lang="ru-RU" sz="1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Сясьский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ЦБК» начал модернизацию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оборудования для производства бумаги.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Какие особенности природно-ресурсной базы обусловили создание в городе Сясьстрой </a:t>
            </a:r>
            <a:r>
              <a:rPr lang="ru-RU" sz="1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Волховского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 Ленинградской области целлюлозно-бумажного комбината? Укажите две особенности.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43213" y="1924050"/>
            <a:ext cx="5976937" cy="2735263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факторы (причины) влияют на размещение подобных </a:t>
            </a: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производств?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Ленинградской  области есть лесные ресурсы, есть реки и озера – водные ресурсы, много электроэнергии получают на электростанциях в этой области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Открываем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атлас 9 класса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(карта «Европейский Север и Северо-Запад России»). Находим Ленинградскую область и город Сясьстрой. Видим, что в Ленинградской области большая лесистость территории, в городе Сясьстрой целлюлозно-бумажная промышленность (значок), рядом река и озеро, ГЭС и ТЭС. 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6659563" y="4479925"/>
            <a:ext cx="485775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35000" y="1531938"/>
            <a:ext cx="2520950" cy="2303462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 выполнения задания № 23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0825" y="268288"/>
            <a:ext cx="8569325" cy="165576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1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2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ОАО «</a:t>
            </a:r>
            <a:r>
              <a:rPr lang="ru-RU" sz="1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Сясьский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целлюлозно-бумажный комбинат» расположен в </a:t>
            </a:r>
            <a:r>
              <a:rPr lang="ru-RU" sz="1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Волховском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районе Ленинградской области. Предприятие было основано в 1928 году с учетом особенностей местной природно-ресурсной базы. В 2008 году ОАО «</a:t>
            </a:r>
            <a:r>
              <a:rPr lang="ru-RU" sz="1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Сясьский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ЦБК» начал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модернизацию оборудования для производства бумаги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Какие особенности природно-ресурсной базы обусловили создание в городе Сясьстрой </a:t>
            </a:r>
            <a:r>
              <a:rPr lang="ru-RU" sz="1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Волховского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 Ленинградской области целлюлозно-бумажного комбината? Укажите две особенности.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16238" y="2066925"/>
            <a:ext cx="5903912" cy="280828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Записываем  ответ: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	В Ленинградской  области есть лесные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ресурсы.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	Целлюлозно-бумажная промышленность – водоёмкое производство, а Ленинградская область хорошо обеспечена водными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ресурсами.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	Целлюлозно-бумажная промышленность – энергоёмкое производство, а на территории области 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расположены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крупные электростанции.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547813" y="268288"/>
            <a:ext cx="5688012" cy="4318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051720" y="3507854"/>
            <a:ext cx="1584176" cy="129614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Шаблон </a:t>
            </a: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Шахториной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О.В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79838" y="842963"/>
            <a:ext cx="5040312" cy="388937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000" u="sng" dirty="0">
              <a:solidFill>
                <a:srgbClr val="0000FF"/>
              </a:solidFill>
              <a:latin typeface="Times New Roman"/>
              <a:ea typeface="Calibri"/>
              <a:cs typeface="Times New Roman"/>
              <a:hlinkClick r:id="rId2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  <a:t>http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  <a:t>://vladimir.inoxmarket.ru/img/news/plav-stal_2.jpg</a:t>
            </a:r>
            <a:endParaRPr lang="ru-RU" sz="10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http://pravdaurfo.ru/sites/default/files/metallurgiya-3.jpg</a:t>
            </a:r>
            <a:endParaRPr lang="ru-RU" sz="10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4"/>
              </a:rPr>
              <a:t>https://myslide.ru/documents_2/53f176e5d5459eab9c2f2db929998d41/img12.jpg</a:t>
            </a:r>
            <a:endParaRPr lang="ru-RU" sz="10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5"/>
              </a:rPr>
              <a:t>http://fb.ru/misc/i/gallery/84916/2640964.jpg</a:t>
            </a:r>
            <a:endParaRPr lang="ru-RU" sz="10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6"/>
              </a:rPr>
              <a:t>http://promtorg.volgograd.ru/upload/iblock/57c/alyuminievyy_zavod.jpg</a:t>
            </a:r>
            <a:endParaRPr lang="ru-RU" sz="10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7"/>
              </a:rPr>
              <a:t>https://www.malahitsoft.ru/wp-content/uploads/2018/01/Slider-4.jpg</a:t>
            </a:r>
            <a:endParaRPr lang="ru-RU" sz="10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8"/>
              </a:rPr>
              <a:t>http://meter.uz/wp-content/uploads/2016/03/about-1.jpg</a:t>
            </a:r>
            <a:endParaRPr lang="ru-RU" sz="10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9"/>
              </a:rPr>
              <a:t>http://www.meccagri.it/wordpress/wp-content/uploads/2016/06/AGCO_tractor_facility_75.jpg</a:t>
            </a:r>
            <a:endParaRPr lang="ru-RU" sz="10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10"/>
              </a:rPr>
              <a:t>http://www.teplo-polis.com.ua/wp-content/uploads/2017/12/celljulozno-bumazhnaja-min.jpg</a:t>
            </a:r>
            <a:endParaRPr lang="ru-RU" sz="10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11"/>
              </a:rPr>
              <a:t>http://xn--90acibqf7d3ao3a.xn--p1ai/wp-content/uploads/2017/11/f67d8d0b345662a468a90977469876e2_XL.jpg</a:t>
            </a:r>
            <a:endParaRPr lang="ru-RU" sz="10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12"/>
              </a:rPr>
              <a:t>http://krimchel.ru/images/news/2018/1/483.jpg</a:t>
            </a:r>
            <a:endParaRPr lang="ru-RU" sz="10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13"/>
              </a:rPr>
              <a:t>https://www.energo-konsultant.ru/upload/shares/5b10db9fce56b.jpg</a:t>
            </a:r>
            <a:endParaRPr lang="ru-RU" sz="10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14"/>
              </a:rPr>
              <a:t>https://etosibir.ru/wp-content/uploads/2017/10/Lcn_XdXoCmc1.jpg</a:t>
            </a:r>
            <a:endParaRPr lang="ru-RU" sz="10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15"/>
              </a:rPr>
              <a:t>https://s78myt.storage.yandex.net/rdisk/</a:t>
            </a:r>
            <a:endParaRPr lang="ru-RU" sz="10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16"/>
              </a:rPr>
              <a:t>http://nerzhaveyka-spb.ru/wp-content/uploads/2018/09/ferritnaya-nerzhavejka-v-saxarnoj-promyshlennosti-900x600.jpg</a:t>
            </a:r>
            <a:endParaRPr lang="ru-RU" sz="10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17"/>
              </a:rPr>
              <a:t>https://media.bobruisk.ru/imagecache/full/photos/2015/03/03/dsc_7336.jpg</a:t>
            </a:r>
            <a:endParaRPr lang="ru-RU" sz="10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18"/>
              </a:rPr>
              <a:t>https://xn----htbb6ahfep7a.xn--p1ai/images/konditer.jpg</a:t>
            </a:r>
            <a:endParaRPr lang="ru-RU" sz="10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850" y="842963"/>
            <a:ext cx="3240088" cy="259238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Баранчуков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В.С., Григорьева А.В., </a:t>
            </a:r>
            <a:r>
              <a:rPr 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Шуванова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О.В. ОГЭ. География. 25 лучших вариантов от «Просвещения» 2019. Москва, Просвещение, 2018.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9"/>
              </a:rPr>
              <a:t>https://geo-vpr.sdamgia.ru/test?theme=1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84213" y="1563688"/>
            <a:ext cx="2519362" cy="2303462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Передельная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металлургия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850" y="268288"/>
            <a:ext cx="4608513" cy="71913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качестве сырья использует металлолом.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3800" y="268288"/>
            <a:ext cx="3889375" cy="223202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Сырьевой фактор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тяготение к районам с высокой концентрацией промышленного производства и транспортных магистралей т.е. к районам, где в наличии большое количество металлолома.</a:t>
            </a:r>
          </a:p>
        </p:txBody>
      </p:sp>
      <p:pic>
        <p:nvPicPr>
          <p:cNvPr id="1026" name="Picture 2" descr="C:\Users\Пользователь\Desktop\задание 23 огэ гео Сай Л.М\metallurgiy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851920" y="2643758"/>
            <a:ext cx="3312368" cy="22322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11188" y="1563688"/>
            <a:ext cx="2592387" cy="2232025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Цветная металлургия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850" y="268288"/>
            <a:ext cx="8496300" cy="8636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Высокая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материалоемкость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производства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(большие затраты сырья и на изготовление одной единицы готовой продукции), затраты сырья гораздо выше чем в черной металлургии.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419475" y="1347788"/>
            <a:ext cx="5400675" cy="100806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Сырьевой факт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 – тяготение к местам добычи сырья (руд цветных металлов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задание 23 огэ гео Сай Л.М\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355976" y="2627734"/>
            <a:ext cx="3600400" cy="23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11188" y="1492250"/>
            <a:ext cx="2592387" cy="23749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Металлургия тяжелых цветных металлов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5288" y="268288"/>
            <a:ext cx="4213225" cy="93503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Низкое содержание металла в руде.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24525" y="268288"/>
            <a:ext cx="3095625" cy="96996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Сырьевой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фактор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Пользователь\Desktop\задание 23 огэ гео Сай Л.М\26409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102967" y="1635646"/>
            <a:ext cx="4267200" cy="27633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11188" y="1635125"/>
            <a:ext cx="2592387" cy="208915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Металлургия легких цветных металлов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850" y="268288"/>
            <a:ext cx="4032250" cy="8636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Низкое содержание металла в руде.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Высокая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энергоемкость.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43438" y="268288"/>
            <a:ext cx="4176712" cy="93503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Энергетический фактор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тяготение к источникам дешевой электроэнергии (ГЭС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Пользователь\Desktop\задание 23 огэ гео Сай Л.М\alyuminievyy_zavo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923928" y="1635646"/>
            <a:ext cx="4763160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39750" y="1320800"/>
            <a:ext cx="2736850" cy="2808288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Тяжелое машиностроение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производит 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оборудование для других отраслей, например: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энергетическое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металлургическое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химическое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пр-во горно-шахтного оборудования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пр-во дорожно-строительного оборудования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0825" y="268288"/>
            <a:ext cx="5683250" cy="105251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Материалоемкость – большие затраты металла на единицу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продукции. 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Транспортировка продукции связана с большими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затратами</a:t>
            </a:r>
            <a:r>
              <a:rPr lang="ru-RU" dirty="0"/>
              <a:t>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084888" y="285750"/>
            <a:ext cx="2808287" cy="379888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Сырьевой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фактор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тяготение к металлургическим предприятиям.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Потребительский фактор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тяготение к потребителю готовой продукции (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например,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районам добычи полезных ископаемых, к районам с высокой концентрацией предприятий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электроэнергетики).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68538" y="4156075"/>
            <a:ext cx="5543550" cy="6477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Горношахтное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оборудование предназначено для добычи горных пород, т.е. полезных ископаемых, которые могут добываться не только в горных районах.</a:t>
            </a:r>
          </a:p>
        </p:txBody>
      </p:sp>
      <p:pic>
        <p:nvPicPr>
          <p:cNvPr id="2050" name="Picture 2" descr="C:\Users\Пользователь\Desktop\задание 23 огэ гео Сай Л.М\Slider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250704" y="1707654"/>
            <a:ext cx="2833464" cy="1884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39750" y="1276350"/>
            <a:ext cx="2736850" cy="2735263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Сложное и точное машиностроение (приборостроение, радиотехническое и электронное машиностроение,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производство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вычислительной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техники)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5288" y="266700"/>
            <a:ext cx="3600450" cy="9144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Трудоемкость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Наукоемкость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140200" y="339725"/>
            <a:ext cx="4608513" cy="1871663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Трудовой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фактор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тяготение к районам концентрации населения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Научный фактор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тяготение к районам и центрам, обладающим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научной базой (крупным НИИ, конструкторским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бюро)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Пользователь\Desktop\задание 23 огэ гео Сай Л.М\about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995936" y="2355726"/>
            <a:ext cx="4896544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468313" y="1347788"/>
            <a:ext cx="2879725" cy="2663825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Сельскохозяйственное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машиностроение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850" y="268288"/>
            <a:ext cx="8496300" cy="93503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Сельскохозяйственная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техника достаточно громоздка, а это значит, транспортные расходы по ее перевозке будут очень большие.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Материалоемкость – большие затраты металла на единицу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продукции.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9813" y="1347788"/>
            <a:ext cx="2700337" cy="352742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Потребительский фактор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тяготение к потребителю готовой продукции, т.е. к сельскохозяйственным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районам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Сырьевой фактор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тяготение к металлургическим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предприятиям.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задание 23 огэ гео Сай Л.М\AGCO_tractor_facility_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933818" y="1923678"/>
            <a:ext cx="3276364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1198</Words>
  <Application>Microsoft Office PowerPoint</Application>
  <PresentationFormat>Экран (16:9)</PresentationFormat>
  <Paragraphs>146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22</vt:i4>
      </vt:variant>
    </vt:vector>
  </HeadingPairs>
  <TitlesOfParts>
    <vt:vector size="37" baseType="lpstr">
      <vt:lpstr>Calibri</vt:lpstr>
      <vt:lpstr>Arial</vt:lpstr>
      <vt:lpstr>Times New Roman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Admin</cp:lastModifiedBy>
  <cp:revision>44</cp:revision>
  <dcterms:created xsi:type="dcterms:W3CDTF">2016-07-22T20:55:13Z</dcterms:created>
  <dcterms:modified xsi:type="dcterms:W3CDTF">2021-08-03T03:30:12Z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873703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