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4"/>
  </p:notesMasterIdLst>
  <p:sldIdLst>
    <p:sldId id="257" r:id="rId2"/>
    <p:sldId id="259" r:id="rId3"/>
    <p:sldId id="262" r:id="rId4"/>
    <p:sldId id="258" r:id="rId5"/>
    <p:sldId id="263" r:id="rId6"/>
    <p:sldId id="264" r:id="rId7"/>
    <p:sldId id="265" r:id="rId8"/>
    <p:sldId id="266" r:id="rId9"/>
    <p:sldId id="279" r:id="rId10"/>
    <p:sldId id="280" r:id="rId11"/>
    <p:sldId id="260" r:id="rId12"/>
    <p:sldId id="261" r:id="rId13"/>
    <p:sldId id="268" r:id="rId14"/>
    <p:sldId id="278" r:id="rId15"/>
    <p:sldId id="289" r:id="rId16"/>
    <p:sldId id="269" r:id="rId17"/>
    <p:sldId id="267" r:id="rId18"/>
    <p:sldId id="270" r:id="rId19"/>
    <p:sldId id="271" r:id="rId20"/>
    <p:sldId id="272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273" r:id="rId36"/>
    <p:sldId id="304" r:id="rId37"/>
    <p:sldId id="274" r:id="rId38"/>
    <p:sldId id="284" r:id="rId39"/>
    <p:sldId id="286" r:id="rId40"/>
    <p:sldId id="287" r:id="rId41"/>
    <p:sldId id="283" r:id="rId42"/>
    <p:sldId id="285" r:id="rId43"/>
    <p:sldId id="288" r:id="rId44"/>
    <p:sldId id="281" r:id="rId45"/>
    <p:sldId id="282" r:id="rId46"/>
    <p:sldId id="275" r:id="rId47"/>
    <p:sldId id="305" r:id="rId48"/>
    <p:sldId id="276" r:id="rId49"/>
    <p:sldId id="306" r:id="rId50"/>
    <p:sldId id="307" r:id="rId51"/>
    <p:sldId id="308" r:id="rId52"/>
    <p:sldId id="277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8" autoAdjust="0"/>
    <p:restoredTop sz="93980" autoAdjust="0"/>
  </p:normalViewPr>
  <p:slideViewPr>
    <p:cSldViewPr>
      <p:cViewPr varScale="1">
        <p:scale>
          <a:sx n="102" d="100"/>
          <a:sy n="102" d="100"/>
        </p:scale>
        <p:origin x="-2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677EA-0680-41B6-9EAE-82C04E22F08D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5CB47-F45A-46BC-B5CB-E8B1BBFCD6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CB47-F45A-46BC-B5CB-E8B1BBFCD6A0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5FCC9D0-4255-4F62-970A-EDA0FF13F223}" type="datetimeFigureOut">
              <a:rPr lang="ru-RU" smtClean="0"/>
              <a:pPr/>
              <a:t>03.08.2021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4455420-8E12-4711-A2F7-1CE2A4C429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ipi.ru/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may.alleng.org/d_ar/ege/ege2021/EGE-2021_Prikaz_1113_ot_25-08-2020.pdf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zen_doc/1368767/pub_5e288fad11691d00b1ba2093_5e289f551ee34f00ae1a4f6d/scale_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428628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72000" y="5429264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i="1" dirty="0" smtClean="0">
              <a:solidFill>
                <a:schemeClr val="bg1"/>
              </a:solidFill>
            </a:endParaRPr>
          </a:p>
          <a:p>
            <a:pPr algn="r"/>
            <a:r>
              <a:rPr lang="ru-RU" sz="1600" i="1" dirty="0" smtClean="0">
                <a:solidFill>
                  <a:schemeClr val="bg1"/>
                </a:solidFill>
              </a:rPr>
              <a:t>Подготовила методист ГАОУ ПО ИРО</a:t>
            </a:r>
          </a:p>
          <a:p>
            <a:pPr algn="r"/>
            <a:r>
              <a:rPr lang="ru-RU" sz="1600" i="1" dirty="0" smtClean="0">
                <a:solidFill>
                  <a:schemeClr val="bg1"/>
                </a:solidFill>
              </a:rPr>
              <a:t>Козырева Ольга Николаевна</a:t>
            </a:r>
            <a:endParaRPr lang="ru-RU" sz="16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643314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Актуальные  вопросы  подготовки к ЕГЭ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по географии: теория и практика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11429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Консультация для выпускников,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 сдающих географию по выбору 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830" b="14629"/>
          <a:stretch>
            <a:fillRect/>
          </a:stretch>
        </p:blipFill>
        <p:spPr bwMode="auto">
          <a:xfrm>
            <a:off x="142844" y="214290"/>
            <a:ext cx="8858311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1710431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286676" cy="78579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Справочные материалы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EG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7238" y="2177467"/>
            <a:ext cx="6209524" cy="3371429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91440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E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3569" y="0"/>
            <a:ext cx="1710431" cy="92867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4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142853"/>
            <a:ext cx="6357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Справочные материалы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3569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346" t="14629" r="12453" b="13828"/>
          <a:stretch>
            <a:fillRect/>
          </a:stretch>
        </p:blipFill>
        <p:spPr bwMode="auto">
          <a:xfrm>
            <a:off x="214282" y="214290"/>
            <a:ext cx="8786873" cy="650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25952" b="34970"/>
          <a:stretch>
            <a:fillRect/>
          </a:stretch>
        </p:blipFill>
        <p:spPr bwMode="auto">
          <a:xfrm>
            <a:off x="214282" y="1142984"/>
            <a:ext cx="8786874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7336" b="19641"/>
          <a:stretch>
            <a:fillRect/>
          </a:stretch>
        </p:blipFill>
        <p:spPr bwMode="auto">
          <a:xfrm>
            <a:off x="142844" y="285728"/>
            <a:ext cx="8715435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346" t="15231" r="12293" b="15230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507" t="22143" r="12293" b="20952"/>
          <a:stretch>
            <a:fillRect/>
          </a:stretch>
        </p:blipFill>
        <p:spPr bwMode="auto">
          <a:xfrm>
            <a:off x="214282" y="214290"/>
            <a:ext cx="8715435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346" t="26625" r="12133" b="25394"/>
          <a:stretch>
            <a:fillRect/>
          </a:stretch>
        </p:blipFill>
        <p:spPr bwMode="auto">
          <a:xfrm>
            <a:off x="142844" y="214290"/>
            <a:ext cx="8858312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507" t="22868" r="12133" b="27489"/>
          <a:stretch>
            <a:fillRect/>
          </a:stretch>
        </p:blipFill>
        <p:spPr bwMode="auto">
          <a:xfrm>
            <a:off x="142844" y="214290"/>
            <a:ext cx="885831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173" t="11391" r="21482" b="5453"/>
          <a:stretch/>
        </p:blipFill>
        <p:spPr>
          <a:xfrm>
            <a:off x="3571868" y="214290"/>
            <a:ext cx="5357850" cy="650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643438" y="3071810"/>
            <a:ext cx="392909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786182" y="3214686"/>
            <a:ext cx="684805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844" y="2071678"/>
            <a:ext cx="3286148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Использовать атласы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на экзамене нельзя !!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В комплекте материалов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2 ч/б карты без минутной рамки: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1)  политическая мира;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2) политико-адм. России.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Линии град. сети: Россия – через 10°,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мир – через 20°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15074" y="3429001"/>
            <a:ext cx="2731896" cy="85725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Главное – знания и операционные умения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8993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186" t="22422" r="12293" b="15230"/>
          <a:stretch>
            <a:fillRect/>
          </a:stretch>
        </p:blipFill>
        <p:spPr bwMode="auto">
          <a:xfrm>
            <a:off x="142844" y="214290"/>
            <a:ext cx="8858312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5" y="142852"/>
            <a:ext cx="1428760" cy="77573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571480"/>
            <a:ext cx="8358246" cy="57400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Segoe UI" pitchFamily="34" charset="0"/>
                <a:cs typeface="Segoe UI" pitchFamily="34" charset="0"/>
              </a:rPr>
              <a:t>  Используя данные таблицы, объясните, почему в период с 1985 по      2015 г. доля лиц старше 65 лет в возрастной структуре населения  Мексики значительно увеличилась. Укажите две причины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inherit"/>
                <a:cs typeface="Segoe UI" pitchFamily="34" charset="0"/>
              </a:rPr>
              <a:t>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inherit"/>
                <a:cs typeface="Segoe UI" pitchFamily="34" charset="0"/>
              </a:rPr>
              <a:t>Демографические показатели Мексики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435173"/>
              </a:solidFill>
              <a:latin typeface="inherit"/>
              <a:cs typeface="Segoe U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inherit"/>
              <a:cs typeface="Segoe U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</a:t>
            </a:r>
            <a:r>
              <a:rPr kumimoji="0" lang="ru-RU" sz="73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                                                                              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Segoe UI" pitchFamily="34" charset="0"/>
                <a:cs typeface="Segoe UI" pitchFamily="34" charset="0"/>
              </a:rPr>
              <a:t>Ответ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inherit"/>
                <a:cs typeface="Segoe UI" pitchFamily="34" charset="0"/>
              </a:rPr>
              <a:t>  Причины почему в период с 1985 по 2015 г. доля лиц старше 65 лет в возрастной структуре населения Мексики значительно увеличилась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1) уменьшение рождаемости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inherit"/>
                <a:cs typeface="Segoe UI" pitchFamily="34" charset="0"/>
              </a:rPr>
              <a:t>ИЛИ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 уменьшение доли детей.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2) увеличение средней продолжительности жизни.</a:t>
            </a:r>
          </a:p>
        </p:txBody>
      </p:sp>
      <p:pic>
        <p:nvPicPr>
          <p:cNvPr id="1026" name="Picture 2" descr="Табл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357430"/>
            <a:ext cx="6171542" cy="2074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481" y="134163"/>
            <a:ext cx="8792570" cy="1323439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В таблице представлены статистические данные, характеризующие население Кубы и ЮАР в 2013 г. Используя данные таблицы, объясните, почему доля лиц старше 65 лет в возрастной структуре населения в ЮАР меньше, чем на Кубе. Укажите две причины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Segoe ui" panose="020B0502040204020203" pitchFamily="34" charset="0"/>
              </a:rPr>
              <a:t>.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2794454"/>
              </p:ext>
            </p:extLst>
          </p:nvPr>
        </p:nvGraphicFramePr>
        <p:xfrm>
          <a:off x="214282" y="2000239"/>
          <a:ext cx="4643471" cy="4378204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814556"/>
                <a:gridCol w="898030"/>
                <a:gridCol w="930885"/>
              </a:tblGrid>
              <a:tr h="3170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Показатели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dirty="0">
                          <a:effectLst/>
                        </a:rPr>
                        <a:t>Куба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>
                          <a:effectLst/>
                        </a:rPr>
                        <a:t>ЮАР</a:t>
                      </a:r>
                      <a:endParaRPr lang="ru-RU" sz="1800" b="1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5936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>
                          <a:effectLst/>
                        </a:rPr>
                        <a:t>Общая доля численности населения, </a:t>
                      </a:r>
                      <a:r>
                        <a:rPr lang="ru-RU" sz="1400" dirty="0" err="1">
                          <a:effectLst/>
                        </a:rPr>
                        <a:t>млн</a:t>
                      </a:r>
                      <a:r>
                        <a:rPr lang="ru-RU" sz="1400" dirty="0">
                          <a:effectLst/>
                        </a:rPr>
                        <a:t> человек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11,3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53,0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5029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>
                          <a:effectLst/>
                        </a:rPr>
                        <a:t>Доля лиц в возрасте до 15 лет, %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17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30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5029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>
                          <a:effectLst/>
                        </a:rPr>
                        <a:t>Доля лиц в возрасте старше 65 лет, %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13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3170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>
                          <a:effectLst/>
                        </a:rPr>
                        <a:t>Рождаемость, 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22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3170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>
                          <a:effectLst/>
                        </a:rPr>
                        <a:t>Смертность, 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8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5029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>
                          <a:effectLst/>
                        </a:rPr>
                        <a:t>Доля городского населения, %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75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62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5029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>
                          <a:effectLst/>
                        </a:rPr>
                        <a:t>Средняя плотность населения, человек на км</a:t>
                      </a:r>
                      <a:r>
                        <a:rPr lang="ru-RU" sz="1400" baseline="30000">
                          <a:effectLst/>
                        </a:rPr>
                        <a:t>2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102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43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  <a:tr h="7154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>
                          <a:effectLst/>
                        </a:rPr>
                        <a:t>Ожидаемая продолжительность жизни населения, лет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>
                          <a:effectLst/>
                        </a:rPr>
                        <a:t>78</a:t>
                      </a:r>
                      <a:endParaRPr lang="ru-RU" sz="1600" b="1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effectLst/>
                        </a:rPr>
                        <a:t>58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50363" marR="50363" marT="44767" marB="44767" anchor="ctr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000760" y="2643182"/>
            <a:ext cx="2571768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1) в ЮАР больше рождаемость</a:t>
            </a:r>
          </a:p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ИЛИ больше доля детей</a:t>
            </a:r>
          </a:p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2) в ЮАР ниже продолжительность жизни населения.</a:t>
            </a:r>
            <a:endParaRPr lang="ru-RU" sz="2000" b="0" i="1" dirty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7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41322"/>
            <a:ext cx="86296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effectLst/>
                <a:latin typeface="Segoe ui" panose="020B0502040204020203" pitchFamily="34" charset="0"/>
              </a:rPr>
              <a:t>Автомобильный транспорт занимает первое место в России по перевозке пассажиров и второе — по пассажирообороту среди всех видов транспорта. </a:t>
            </a:r>
          </a:p>
          <a:p>
            <a:endParaRPr lang="ru-RU" sz="3200" dirty="0" smtClean="0">
              <a:latin typeface="Segoe ui" panose="020B0502040204020203" pitchFamily="34" charset="0"/>
            </a:endParaRPr>
          </a:p>
          <a:p>
            <a:r>
              <a:rPr lang="ru-RU" sz="3200" b="0" i="0" dirty="0" smtClean="0">
                <a:solidFill>
                  <a:srgbClr val="FFFF00"/>
                </a:solidFill>
                <a:effectLst/>
                <a:latin typeface="Segoe ui" panose="020B0502040204020203" pitchFamily="34" charset="0"/>
              </a:rPr>
              <a:t>Назовите преимущества и недостатки </a:t>
            </a:r>
            <a:r>
              <a:rPr lang="ru-RU" sz="3200" b="0" i="0" dirty="0" smtClean="0">
                <a:effectLst/>
                <a:latin typeface="Segoe ui" panose="020B0502040204020203" pitchFamily="34" charset="0"/>
              </a:rPr>
              <a:t>развития автомобильного транспорта в России. </a:t>
            </a:r>
          </a:p>
          <a:p>
            <a:r>
              <a:rPr lang="ru-RU" sz="3200" b="0" i="0" dirty="0" smtClean="0">
                <a:effectLst/>
                <a:latin typeface="Segoe ui" panose="020B0502040204020203" pitchFamily="34" charset="0"/>
              </a:rPr>
              <a:t>Для обоснования своего ответа приведите один довод, доказывающий </a:t>
            </a:r>
            <a:r>
              <a:rPr lang="ru-RU" sz="3200" b="0" i="0" dirty="0" smtClean="0">
                <a:solidFill>
                  <a:srgbClr val="FFFF00"/>
                </a:solidFill>
                <a:effectLst/>
                <a:latin typeface="Segoe ui" panose="020B0502040204020203" pitchFamily="34" charset="0"/>
              </a:rPr>
              <a:t>преимущество</a:t>
            </a:r>
            <a:r>
              <a:rPr lang="ru-RU" sz="3200" b="0" i="0" dirty="0" smtClean="0">
                <a:effectLst/>
                <a:latin typeface="Segoe ui" panose="020B0502040204020203" pitchFamily="34" charset="0"/>
              </a:rPr>
              <a:t>, и один, доказывающий </a:t>
            </a:r>
            <a:r>
              <a:rPr lang="ru-RU" sz="3200" b="0" i="0" dirty="0" smtClean="0">
                <a:solidFill>
                  <a:srgbClr val="FFFF00"/>
                </a:solidFill>
                <a:effectLst/>
                <a:latin typeface="Segoe ui" panose="020B0502040204020203" pitchFamily="34" charset="0"/>
              </a:rPr>
              <a:t>недостаток</a:t>
            </a:r>
            <a:r>
              <a:rPr lang="ru-RU" sz="3200" b="0" i="0" dirty="0" smtClean="0">
                <a:effectLst/>
                <a:latin typeface="Segoe ui" panose="020B0502040204020203" pitchFamily="34" charset="0"/>
              </a:rPr>
              <a:t> развития автомобильного транспорта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6177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41322"/>
            <a:ext cx="85582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effectLst/>
                <a:latin typeface="Segoe ui" panose="020B0502040204020203" pitchFamily="34" charset="0"/>
              </a:rPr>
              <a:t>Автомобильный транспорт занимает первое место в России по перевозке пассажиров и второе — по пассажирообороту среди всех видов транспорта. Назовите преимущества и недостатки развития автомобильного транспорта в России. Для обоснования своего ответа приведите один довод, доказывающий преимущество, и один, доказывающий недостаток развития автомобильного транспорта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500306"/>
            <a:ext cx="8215369" cy="3785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1) В ответе говорится о преимуществах автомобильного транспорта:</a:t>
            </a:r>
          </a:p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- универсальность (может перевозить различные виды грузов)</a:t>
            </a:r>
          </a:p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- высокая скорость движения</a:t>
            </a:r>
          </a:p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2) В ответе говорится о недостатках автомобильного транспорта:</a:t>
            </a:r>
          </a:p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- высокая себестоимость перевозок</a:t>
            </a:r>
          </a:p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- загрязнение атмосферы продуктами сгорания топлива</a:t>
            </a:r>
            <a:endParaRPr lang="ru-RU" sz="2400" b="0" i="1" dirty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5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7858180" cy="267765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Определите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в каком из промышленных 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центров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обозначенных на карте буквами </a:t>
            </a:r>
            <a:r>
              <a:rPr lang="ru-RU" sz="2800" b="1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А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lang="ru-RU" sz="2800" b="1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В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будет наблюдаться большее загрязнение атмосферы.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обоснования своего ответа приведите </a:t>
            </a:r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два довода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7170" name="Picture 2" descr="https://geo-ege.sdamgia.ru/get_file?id=5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2786058"/>
            <a:ext cx="5715040" cy="3718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07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957" y="128601"/>
            <a:ext cx="8297839" cy="98488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Определите, в каком из промышленных центров, обозначенных на карте буквами А и В, будет наблюдаться большее загрязнение атмосферы.</a:t>
            </a:r>
            <a:r>
              <a:rPr lang="ru-RU" dirty="0"/>
              <a:t> </a:t>
            </a:r>
            <a:r>
              <a:rPr lang="ru-RU" sz="2000" dirty="0">
                <a:solidFill>
                  <a:schemeClr val="bg1"/>
                </a:solidFill>
              </a:rPr>
              <a:t>Для обоснования своего ответа приведите два довода.</a:t>
            </a:r>
          </a:p>
        </p:txBody>
      </p:sp>
      <p:pic>
        <p:nvPicPr>
          <p:cNvPr id="7170" name="Picture 2" descr="https://geo-ege.sdamgia.ru/get_file?id=5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4534468" cy="373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57752" y="2143117"/>
            <a:ext cx="4071966" cy="41549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Большее загрязнение атмосферы будет наблюдаться в пункте А.</a:t>
            </a:r>
          </a:p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В обосновании говорится, что:</a:t>
            </a:r>
          </a:p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1) Металлургия полного цикла больше загрязняет окружающую среду, чем электрометаллургия.</a:t>
            </a:r>
          </a:p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2) Пункт А расположен в межгорной котловине.</a:t>
            </a:r>
            <a:endParaRPr lang="ru-RU" sz="2400" b="0" i="0" dirty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5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821537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Объясните, почему в пункте, обозначенном на карте буквой А, суммарная солнечная радиация в июне меньше, чем в пункте Б. </a:t>
            </a:r>
            <a:r>
              <a:rPr lang="ru-RU" sz="20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Укажите две причины.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03732"/>
            <a:ext cx="7929618" cy="4992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938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5438" y="109183"/>
            <a:ext cx="8332842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Объясните, почему в пункте, обозначенном на карте буквой А, суммарная солнечная радиация в июне меньше, чем в пункте Б. Укажите две причины.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8572560" cy="4328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5572140"/>
            <a:ext cx="8786873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1. В июне Солнце в зените в северном полушарии. То есть в точке Б угол падения солнечных лучей будет выше.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2. В июне в северном полушарии день больше ночи. Продолжительность светового дня больше в точке Б.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26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090" y="112932"/>
            <a:ext cx="8072651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Объясните, почему в пункте, обозначенном на карте Африки буквой В, выпадает значительно больше атмосферных осадков, чем в пункте А. </a:t>
            </a:r>
            <a:r>
              <a:rPr lang="ru-RU" sz="20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Укажите две причины.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s://geo-ege.sdamgia.ru/get_file?id=145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428736"/>
            <a:ext cx="4572032" cy="4991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288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Спецификация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КИМов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для проведения в 2021 году 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ЕГЭ по географии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142984"/>
            <a:ext cx="8358246" cy="485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Распределение заданий КИМ  ЕГЭ по уровню сложности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В работе используются задания базового, повышенного и высокого уровней сложности.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16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Задания базового уровня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проверяют овладение экзаменуемыми наиболее значимым содержанием в объеме и на уровне, обеспечивающем способность ориентироваться в потоке поступающей информации (знание основных фактов: 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понимание смысла основных категорий и понятий,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причинно-следственных связей между географическими объектами и явлениями).     </a:t>
            </a:r>
          </a:p>
          <a:p>
            <a:pPr>
              <a:buFontTx/>
              <a:buChar char="-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выполнения </a:t>
            </a:r>
            <a:r>
              <a:rPr lang="ru-RU" sz="16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заданий повышенного уровня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требуется овладение содержанием, необходимым для обеспечения успешности дальнейшей профессионализации в области географии.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1600" u="sng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Задания высокого уровн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подразумевают овладение содержанием на уровне, обеспечивающем способность творческого применения знаний и умений. </a:t>
            </a:r>
          </a:p>
          <a:p>
            <a:pPr algn="r"/>
            <a:r>
              <a:rPr lang="ru-RU" sz="1600" dirty="0" smtClean="0">
                <a:latin typeface="Arial" pitchFamily="34" charset="0"/>
                <a:cs typeface="Arial" pitchFamily="34" charset="0"/>
              </a:rPr>
              <a:t>При их выполнении требуется продемонстрировать способность использовать </a:t>
            </a:r>
          </a:p>
          <a:p>
            <a:pPr algn="r"/>
            <a:r>
              <a:rPr lang="ru-RU" sz="1600" dirty="0" smtClean="0">
                <a:latin typeface="Arial" pitchFamily="34" charset="0"/>
                <a:cs typeface="Arial" pitchFamily="34" charset="0"/>
              </a:rPr>
              <a:t>знания из различных областей школьного курса географии для решения</a:t>
            </a:r>
          </a:p>
          <a:p>
            <a:pPr algn="r"/>
            <a:r>
              <a:rPr lang="ru-RU" sz="1600" dirty="0" smtClean="0">
                <a:latin typeface="Arial" pitchFamily="34" charset="0"/>
                <a:cs typeface="Arial" pitchFamily="34" charset="0"/>
              </a:rPr>
              <a:t> географических задач в новых для учащихся ситуациях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9" descr="iCA852L5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636"/>
            <a:ext cx="127203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090" y="112933"/>
            <a:ext cx="8072651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Объясните, почему в пункте, обозначенном на карте Африки буквой В, выпадает значительно больше атмосферных осадков, чем в пункте А. Укажите две причины.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s://geo-ege.sdamgia.ru/get_file?id=145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643050"/>
            <a:ext cx="3857652" cy="499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3438" y="1992574"/>
            <a:ext cx="4286280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AutoNum type="arabicParenR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Тёплое течение в пункте В способствует образованию осадков, или холодное течение в пункте А не способствует образованию осадков.</a:t>
            </a:r>
          </a:p>
          <a:p>
            <a:pPr algn="just"/>
            <a:endParaRPr lang="ru-RU" b="0" i="0" dirty="0" smtClean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2) Восточное побережье наветренное, или ветры оставляют влагу на склонах гор, или в пункте В господство юго-восточных пассатов, или в пункт В приносят осадки пассаты</a:t>
            </a:r>
            <a:endParaRPr lang="ru-RU" b="0" i="0" dirty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95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481" y="177420"/>
            <a:ext cx="8772099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На рисунке приведены </a:t>
            </a:r>
            <a:r>
              <a:rPr lang="ru-RU" sz="2400" b="0" i="0" dirty="0" err="1" smtClean="0"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климатограммы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, составленные для пунктов А и В, расположенных в Европе примерно на одинаковой широте и высоте над уровнем моря. Определите, какой из них расположен западнее.</a:t>
            </a:r>
          </a:p>
          <a:p>
            <a:r>
              <a:rPr lang="ru-RU" sz="24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Для обоснования Вашего ответа приведите два довода.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576339"/>
            <a:ext cx="5072097" cy="387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920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481" y="177420"/>
            <a:ext cx="8772099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252525"/>
                </a:solidFill>
                <a:effectLst/>
                <a:latin typeface="Segoe ui" panose="020B0502040204020203" pitchFamily="34" charset="0"/>
              </a:rPr>
              <a:t>На рисунке приведены </a:t>
            </a:r>
            <a:r>
              <a:rPr lang="ru-RU" b="0" i="0" dirty="0" err="1" smtClean="0">
                <a:solidFill>
                  <a:srgbClr val="252525"/>
                </a:solidFill>
                <a:effectLst/>
                <a:latin typeface="Segoe ui" panose="020B0502040204020203" pitchFamily="34" charset="0"/>
              </a:rPr>
              <a:t>климатограммы</a:t>
            </a:r>
            <a:r>
              <a:rPr lang="ru-RU" b="0" i="0" dirty="0" smtClean="0">
                <a:solidFill>
                  <a:srgbClr val="252525"/>
                </a:solidFill>
                <a:effectLst/>
                <a:latin typeface="Segoe ui" panose="020B0502040204020203" pitchFamily="34" charset="0"/>
              </a:rPr>
              <a:t>, составленные для пунктов А и В, расположенных в Европе примерно на одинаковой широте и высоте над уровнем моря. Определите, какой из них расположен западнее. Для обоснования Вашего ответа приведите два довода.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3116"/>
            <a:ext cx="5299496" cy="44489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5008" y="2402007"/>
            <a:ext cx="3214709" cy="37548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Западнее расположен пункт В. </a:t>
            </a:r>
          </a:p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Такой вывод можно сделать на основании того, что в этом пункте выпадает больше атмосферных осадков и там более теплые зимы(или небольшая амплитуда температур)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366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656" y="122831"/>
            <a:ext cx="849232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На рисунке показан профиль, проведённый с запада на восток через остров, расположенный у восточных берегов материка в области муссонного климата. В каком из пунктов, обозначенных на профиле буквами А, В, С, D, будет выпадать наименьшее количество атмосферных осадков? </a:t>
            </a:r>
            <a:r>
              <a:rPr lang="ru-RU" sz="2400" b="0" i="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Для обоснования своего ответа приведите два довода.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3429000"/>
            <a:ext cx="6796586" cy="291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908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656" y="122831"/>
            <a:ext cx="849232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На рисунке показан профиль, проведённый с запада на восток через остров, расположенный у восточных берегов материка в области муссонного климата. В каком из пунктов, обозначенных на профиле буквами А, В, С, D, будет выпадать наименьшее количество атмосферных осадков? Для обоснования своего ответа приведите два довода.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714488"/>
            <a:ext cx="5565740" cy="23878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4214818"/>
            <a:ext cx="8715436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Наименьшее количество осадков будет выпадать в пункте D.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1. Муссоны со стороны океана будут оставлять осадки на восточном склоне.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2. Муссоны с востока, проходя над морем, насытятся осадками и оставят их в пункте В, так как при подъеме по склону воздух охлаждается, образуются облака и выпадают осадки.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3. Спускаясь вниз по склону, воздух нагревается и удаляется от состояния насыщения, поэтому в точке D будет наименьшее количество осадков.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15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186" t="22247" r="12453" b="14429"/>
          <a:stretch>
            <a:fillRect/>
          </a:stretch>
        </p:blipFill>
        <p:spPr bwMode="auto">
          <a:xfrm>
            <a:off x="142844" y="214290"/>
            <a:ext cx="8786874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14282" y="142853"/>
            <a:ext cx="8715436" cy="62940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Segoe UI" pitchFamily="34" charset="0"/>
                <a:cs typeface="Segoe UI" pitchFamily="34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Используя данные таблицы, приведённой ниже, сравните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доли сельскохозяйственного    населения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(людей, занятых в сельском хозяйстве, и членов их семей, находящихся на их иждивении) в общей численности населения и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доли сельского хозяйства в ВВП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Алжира и Армении. Сделайте вывод о том, в какой из этих стран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сельское хозяйство играло большую роль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в экономике в 2014 г. Для обоснования Вашего ответа запишите необходимые числовые данные или вычисления.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inherit"/>
                <a:cs typeface="Segoe UI" pitchFamily="34" charset="0"/>
              </a:rPr>
              <a:t>Социально-экономические показатели развития Алжира и Армении в 2014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b="1" dirty="0" smtClean="0">
              <a:solidFill>
                <a:srgbClr val="435173"/>
              </a:solidFill>
              <a:latin typeface="inherit"/>
              <a:cs typeface="Segoe U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</a:t>
            </a:r>
            <a:r>
              <a:rPr kumimoji="0" lang="ru-RU" sz="109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                                                                               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Ответ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1.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Доля сельскохозяйственного населения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в общей численности населения в Армении выше, чем в Алжире.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2.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 Определение доли сельскохозяйственного населения в общей численности населения Армении: 1,1 : 3,0 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 Определение доли сельскохозяйственного населения в общей численности населения Алжира: 9,8 : 39,9.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ИЛИ       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Значения: 36,7% в Армении и 24,6% в Алжире.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3.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cs typeface="Arial" pitchFamily="34" charset="0"/>
              </a:rPr>
              <a:t> Доля сельского хозяйства в ВВП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Армении выше, чем в ВВП Алжира.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ИЛИ            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Значения: 22% в Армении и 10% в Алжире.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4.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Сельское хозяйство играло большую роль в экономике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 Армении.</a:t>
            </a:r>
          </a:p>
        </p:txBody>
      </p:sp>
      <p:pic>
        <p:nvPicPr>
          <p:cNvPr id="61442" name="Picture 2" descr="Табл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3943353" cy="1944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507" t="22262" r="12293" b="27489"/>
          <a:stretch>
            <a:fillRect/>
          </a:stretch>
        </p:blipFill>
        <p:spPr bwMode="auto">
          <a:xfrm>
            <a:off x="214282" y="214290"/>
            <a:ext cx="8786873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830" b="14228"/>
          <a:stretch>
            <a:fillRect/>
          </a:stretch>
        </p:blipFill>
        <p:spPr bwMode="auto">
          <a:xfrm>
            <a:off x="214282" y="142852"/>
            <a:ext cx="8715435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830" b="15787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142852"/>
            <a:ext cx="8572560" cy="660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Структура КИМ ЕГЭ 2021 по географии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Каждый вариант экзаменационной работы состоит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двух частей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включает в себя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34 задания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различающихся формой и уровнем сложности.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Часть 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содержит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27 заданий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кратким ответом (18 заданий базового уровня сложности, 8 заданий повышенного уровня сложности и 1 задание высокого уровня сложности). В экзаменационной работе представлены следующие разновидности заданий с кратким ответом: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задания, требующие записать ответ в виде числа;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задания, требующие записать ответ в виде слова;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задания на установление соответствия между географическими объектами и их характеристиками;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задания, требующие вписать в текст на местах пропусков ответы из предложенного списка;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задания с выбором нескольких правильных ответов из предложенного списка;</a:t>
            </a: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6) задания на установление правильной последовательности элементов. Ответами к заданиям части 1 являются число, последовательность цифр или слово (словосочетание).</a:t>
            </a:r>
            <a:endParaRPr kumimoji="0" lang="ru-RU" b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142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Часть 2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содержит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7 заданий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 развёрнутым ответом, в первом из которых ответом должен быть рисунок, а в остальных требуется записать полный и обоснованный ответ на поставленный вопрос</a:t>
            </a:r>
            <a:r>
              <a:rPr kumimoji="0" lang="ru-RU" sz="1100" b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800" b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429" b="14629"/>
          <a:stretch>
            <a:fillRect/>
          </a:stretch>
        </p:blipFill>
        <p:spPr bwMode="auto">
          <a:xfrm>
            <a:off x="214282" y="214290"/>
            <a:ext cx="8715435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66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830" b="18738"/>
          <a:stretch>
            <a:fillRect/>
          </a:stretch>
        </p:blipFill>
        <p:spPr bwMode="auto">
          <a:xfrm>
            <a:off x="142844" y="142852"/>
            <a:ext cx="8786873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629" b="14830"/>
          <a:stretch>
            <a:fillRect/>
          </a:stretch>
        </p:blipFill>
        <p:spPr bwMode="auto">
          <a:xfrm>
            <a:off x="142844" y="214290"/>
            <a:ext cx="8786873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85728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629" b="23180"/>
          <a:stretch>
            <a:fillRect/>
          </a:stretch>
        </p:blipFill>
        <p:spPr bwMode="auto">
          <a:xfrm>
            <a:off x="142844" y="142852"/>
            <a:ext cx="8715435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830" b="15431"/>
          <a:stretch>
            <a:fillRect/>
          </a:stretch>
        </p:blipFill>
        <p:spPr bwMode="auto">
          <a:xfrm>
            <a:off x="214282" y="214290"/>
            <a:ext cx="8715435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429" b="14830"/>
          <a:stretch>
            <a:fillRect/>
          </a:stretch>
        </p:blipFill>
        <p:spPr bwMode="auto">
          <a:xfrm>
            <a:off x="214282" y="142852"/>
            <a:ext cx="8786873" cy="650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85728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507" t="22184" r="12133" b="24244"/>
          <a:stretch>
            <a:fillRect/>
          </a:stretch>
        </p:blipFill>
        <p:spPr bwMode="auto">
          <a:xfrm>
            <a:off x="214282" y="214290"/>
            <a:ext cx="8786874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57158" y="142852"/>
            <a:ext cx="8143932" cy="62478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Используя данные таблицы, определите показатель естественного прироста населения (в ‰)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 2016 г. для Республики Башкортостан. При расчётах используйте показатель среднегодовой численности населения.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Запишите решение задачи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Полученный результат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округлите до десятых долей промилле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500" dirty="0" smtClean="0">
              <a:solidFill>
                <a:srgbClr val="435173"/>
              </a:solidFill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Решение: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3298 : 4 069 018 × 1000 = 0,810514969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Округляем до десятых долей промилле ≈ 0,8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Ответ: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0,8‰</a:t>
            </a:r>
          </a:p>
        </p:txBody>
      </p:sp>
      <p:pic>
        <p:nvPicPr>
          <p:cNvPr id="62466" name="Picture 2" descr="Табл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5449990" cy="1957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186" t="22859" r="12133" b="19478"/>
          <a:stretch>
            <a:fillRect/>
          </a:stretch>
        </p:blipFill>
        <p:spPr bwMode="auto">
          <a:xfrm>
            <a:off x="142844" y="214290"/>
            <a:ext cx="8786874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142852"/>
            <a:ext cx="1710431" cy="92867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357158" y="214290"/>
            <a:ext cx="8643998" cy="56630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На численность населения субъектов Российской Федерации заметное влияние оказывают как естественное движение населения, так и миграции. Проанализировав данные таблицы,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определите величину миграционного прироста (убыли)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35173"/>
                </a:solidFill>
                <a:effectLst/>
                <a:latin typeface="Arial" pitchFamily="34" charset="0"/>
                <a:cs typeface="Arial" pitchFamily="34" charset="0"/>
              </a:rPr>
              <a:t>населения Республики Башкортостан в 2016 г.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Запишите решение задачи.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435173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435173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Segoe UI" pitchFamily="34" charset="0"/>
                <a:cs typeface="Segoe UI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435173"/>
              </a:solidFill>
              <a:effectLst/>
              <a:latin typeface="Segoe UI" pitchFamily="34" charset="0"/>
              <a:cs typeface="Segoe U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Решение: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1) 4 066 972 – 4 071 064 = –4092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2) –4092 – 3298 = –7390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В 2016 г. численность населения Республики Башкортостан уменьшилась на 4092 человека. За счёт естественного прироста произошло увеличение на 3298 человек.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83044"/>
                </a:solidFill>
                <a:effectLst/>
                <a:latin typeface="Arial" pitchFamily="34" charset="0"/>
                <a:cs typeface="Arial" pitchFamily="34" charset="0"/>
              </a:rPr>
              <a:t>Миграционный прирост населения составил: – 4092 – 3298 = –7390.</a:t>
            </a:r>
          </a:p>
        </p:txBody>
      </p:sp>
      <p:pic>
        <p:nvPicPr>
          <p:cNvPr id="63490" name="Picture 2" descr="Табл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370457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214290"/>
            <a:ext cx="82153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Средний тестовый балл в 2020 г. повысился на 2,7 балла по сравнению с 2019 г., но характер распределения результатов существенно не изменился</a:t>
            </a:r>
            <a:endParaRPr lang="ru-RU" sz="2400" dirty="0" smtClean="0">
              <a:solidFill>
                <a:srgbClr val="444444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00229" y="1500175"/>
          <a:ext cx="5286414" cy="2502408"/>
        </p:xfrm>
        <a:graphic>
          <a:graphicData uri="http://schemas.openxmlformats.org/drawingml/2006/table">
            <a:tbl>
              <a:tblPr/>
              <a:tblGrid>
                <a:gridCol w="2643207"/>
                <a:gridCol w="2643207"/>
              </a:tblGrid>
              <a:tr h="1040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Средний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тестовый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800" b="1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2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59,87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2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57,20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2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56,63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76200" marB="76200" anchor="ctr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85720" y="4071942"/>
            <a:ext cx="83582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Наблюдается более равномерное распределение результатов в диапазоне 21–42 первичных балла. При этом произошли незначительное снижение доли участников с результатами в диапазоне 0–20 и рост доли участников с результатами в диапазоне 81–100 баллов.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   Минимальный балл ЕГЭ 2020 г. в сравнении с минимальным баллом 2019 г. не изменился, при этом доля выпускников, не набравших минимального количества баллов в 2020 г., продолжала сокращаться до 4,7% (в 2019 г. – 5,7%; в 2018 г. – 6,8%).</a:t>
            </a:r>
          </a:p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107 участников ЕГЭ 2020 г. показали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стобалльный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результат.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 t="3427" r="2208" b="4036"/>
          <a:stretch>
            <a:fillRect/>
          </a:stretch>
        </p:blipFill>
        <p:spPr bwMode="auto">
          <a:xfrm>
            <a:off x="214282" y="214290"/>
            <a:ext cx="8572560" cy="6522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10" y="6084348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hlinkClick r:id="rId4"/>
              </a:rPr>
              <a:t>https://fipi.ru/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8.userapi.com/impg/l05zwCZQ3w7PCuVwyewsB4GPuqV0iNHni0Aedg/2VWLxQGuLm8.jpg?size=1080x1080&amp;quality=96&amp;sign=242cbfb09d4426ab9a145d98498c53c1&amp;type=album"/>
          <p:cNvPicPr>
            <a:picLocks noChangeAspect="1" noChangeArrowheads="1"/>
          </p:cNvPicPr>
          <p:nvPr/>
        </p:nvPicPr>
        <p:blipFill>
          <a:blip r:embed="rId2"/>
          <a:srcRect b="21176"/>
          <a:stretch>
            <a:fillRect/>
          </a:stretch>
        </p:blipFill>
        <p:spPr bwMode="auto">
          <a:xfrm>
            <a:off x="714348" y="642918"/>
            <a:ext cx="7486063" cy="551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chool-bay-dag.rtyva.ru/wp-content/uploads/2021/02/1-1.jpg"/>
          <p:cNvPicPr/>
          <p:nvPr/>
        </p:nvPicPr>
        <p:blipFill>
          <a:blip r:embed="rId2"/>
          <a:srcRect b="5290"/>
          <a:stretch>
            <a:fillRect/>
          </a:stretch>
        </p:blipFill>
        <p:spPr bwMode="auto">
          <a:xfrm>
            <a:off x="142844" y="142852"/>
            <a:ext cx="8786873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357166"/>
            <a:ext cx="8429684" cy="16004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Минобрнауки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Приказ об установлении минимальных баллов ЕГЭ 2021.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hlinkClick r:id="rId2"/>
              </a:rPr>
              <a:t>Приказ Министерства науки и высшего образования Российской Федерации от 25.08.2020 № 1113 "Об установлении минимального количества баллов единого государственного экзамена по общеобразовательным предметам, соответствующим специальности или направлению подготовки, по которым проводится прием на обучение в образовательных организациях, находящихся в ведении Министерства науки и высшего образования Российской Федерации, на 2021/22 учебный год" (Зарегистрирован 23.09.2020 № 59988)</a:t>
            </a:r>
            <a:r>
              <a:rPr lang="ru-RU" sz="1400" dirty="0" smtClean="0"/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66" y="2071677"/>
          <a:ext cx="6143667" cy="428627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120593"/>
                <a:gridCol w="1511537"/>
                <a:gridCol w="1511537"/>
              </a:tblGrid>
              <a:tr h="3180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 dirty="0"/>
                        <a:t>Общеобразовательный предмет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Минимальное количество баллов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</a:rPr>
                        <a:t>2021</a:t>
                      </a:r>
                      <a:endParaRPr lang="ru-RU" sz="11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было (2020)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Русский язык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Математика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27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Физика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Обществознание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История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Информатика и ИКТ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/>
                        <a:t>44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Иностранный язык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Литература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Биология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15539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</a:rPr>
                        <a:t>География</a:t>
                      </a:r>
                      <a:endParaRPr lang="ru-RU" sz="11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</a:rPr>
                        <a:t>40</a:t>
                      </a:r>
                      <a:endParaRPr lang="ru-RU" sz="11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</a:rPr>
                        <a:t>37</a:t>
                      </a:r>
                      <a:endParaRPr lang="ru-RU" sz="11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18052">
                <a:tc>
                  <a:txBody>
                    <a:bodyPr/>
                    <a:lstStyle/>
                    <a:p>
                      <a:pPr marL="95250">
                        <a:lnSpc>
                          <a:spcPct val="115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350"/>
                        <a:t>Химия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/>
                        <a:t>39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/>
                        <a:t>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507" t="22580" r="12614" b="14429"/>
          <a:stretch>
            <a:fillRect/>
          </a:stretch>
        </p:blipFill>
        <p:spPr bwMode="auto">
          <a:xfrm>
            <a:off x="142844" y="214290"/>
            <a:ext cx="8858312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12186" t="22935" r="12293" b="14429"/>
          <a:stretch>
            <a:fillRect/>
          </a:stretch>
        </p:blipFill>
        <p:spPr bwMode="auto">
          <a:xfrm>
            <a:off x="142844" y="285728"/>
            <a:ext cx="8858312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14629" b="14629"/>
          <a:stretch>
            <a:fillRect/>
          </a:stretch>
        </p:blipFill>
        <p:spPr bwMode="auto">
          <a:xfrm>
            <a:off x="142844" y="142852"/>
            <a:ext cx="8858312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EG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14290"/>
            <a:ext cx="1710431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388</TotalTime>
  <Words>1529</Words>
  <Application>Microsoft Office PowerPoint</Application>
  <PresentationFormat>Экран (4:3)</PresentationFormat>
  <Paragraphs>221</Paragraphs>
  <Slides>52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Справочные материалы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Леля</dc:creator>
  <cp:lastModifiedBy>Леля</cp:lastModifiedBy>
  <cp:revision>42</cp:revision>
  <dcterms:created xsi:type="dcterms:W3CDTF">2021-05-09T20:16:18Z</dcterms:created>
  <dcterms:modified xsi:type="dcterms:W3CDTF">2021-08-02T22:02:03Z</dcterms:modified>
</cp:coreProperties>
</file>