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84" r:id="rId3"/>
  </p:sldMasterIdLst>
  <p:notesMasterIdLst>
    <p:notesMasterId r:id="rId16"/>
  </p:notesMasterIdLst>
  <p:sldIdLst>
    <p:sldId id="265" r:id="rId4"/>
    <p:sldId id="264" r:id="rId5"/>
    <p:sldId id="256" r:id="rId6"/>
    <p:sldId id="266" r:id="rId7"/>
    <p:sldId id="259" r:id="rId8"/>
    <p:sldId id="257" r:id="rId9"/>
    <p:sldId id="258" r:id="rId10"/>
    <p:sldId id="261" r:id="rId11"/>
    <p:sldId id="260" r:id="rId12"/>
    <p:sldId id="262" r:id="rId13"/>
    <p:sldId id="263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  <a:srgbClr val="000099"/>
    <a:srgbClr val="009900"/>
    <a:srgbClr val="2B7C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814CA7-CCE5-4FD0-88C2-7088629308B9}" type="datetimeFigureOut">
              <a:rPr lang="ru-RU" smtClean="0"/>
              <a:t>07.10.2015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3D5DFE-E0CB-402F-B541-2636C0DABF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18420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3D5DFE-E0CB-402F-B541-2636C0DABF9F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00835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908D3-55F2-4CFF-9934-6EFE907F6DBA}" type="datetime1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Зубенко В.А.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B431A-34C5-4952-946C-A3E670C10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96DDF-9A37-4FED-B904-70599CF9722F}" type="datetime1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Зубенко В.А.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B431A-34C5-4952-946C-A3E670C10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6C24C-2100-4D8D-8EFC-C88C08AF0958}" type="datetime1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Зубенко В.А.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B431A-34C5-4952-946C-A3E670C10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5669B4C-A572-4A0A-ACDC-1A2CD97964D5}" type="datetime1">
              <a:rPr lang="ru-RU" smtClean="0"/>
              <a:t>07.10.2015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r>
              <a:rPr lang="ru-RU" smtClean="0"/>
              <a:t>Зубенко В.А.</a:t>
            </a:r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23B431A-34C5-4952-946C-A3E670C10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CFF2FAD-55D5-4342-9A93-77A943410458}" type="datetime1">
              <a:rPr lang="ru-RU" smtClean="0"/>
              <a:t>07.10.2015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23B431A-34C5-4952-946C-A3E670C10E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ru-RU" smtClean="0"/>
              <a:t>Зубенко В.А.</a:t>
            </a:r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657F4FF-9BB1-4D06-85C6-A2450450FA17}" type="datetime1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r>
              <a:rPr lang="ru-RU" smtClean="0"/>
              <a:t>Зубенко В.А.</a:t>
            </a:r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23B431A-34C5-4952-946C-A3E670C10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5302A-6E64-40C5-9568-1EBA40F14597}" type="datetime1">
              <a:rPr lang="ru-RU" smtClean="0"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Зубенко В.А.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B431A-34C5-4952-946C-A3E670C10E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92F46-3445-4769-9576-1BBC4421E90A}" type="datetime1">
              <a:rPr lang="ru-RU" smtClean="0"/>
              <a:t>07.10.2015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Зубенко В.А.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B431A-34C5-4952-946C-A3E670C10E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5C7A47B-03CF-472E-86A2-08BF7F4C516D}" type="datetime1">
              <a:rPr lang="ru-RU" smtClean="0"/>
              <a:t>07.10.2015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23B431A-34C5-4952-946C-A3E670C10E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ru-RU" smtClean="0"/>
              <a:t>Зубенко В.А.</a:t>
            </a:r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2BEBF-CF01-4DAC-9C38-FE70FB59479D}" type="datetime1">
              <a:rPr lang="ru-RU" smtClean="0"/>
              <a:t>07.10.2015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Зубенко В.А.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B431A-34C5-4952-946C-A3E670C10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DB9BE82-B58E-4F26-B7A1-0A4284BB1D72}" type="datetime1">
              <a:rPr lang="ru-RU" smtClean="0"/>
              <a:t>07.10.2015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23B431A-34C5-4952-946C-A3E670C10E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ru-RU" smtClean="0"/>
              <a:t>Зубенко В.А.</a:t>
            </a: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EFDD2-57AF-461C-AC86-4911C0D2337E}" type="datetime1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Зубенко В.А.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B431A-34C5-4952-946C-A3E670C10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041CA7E-04F8-4A75-AB3B-BE3CBD7BDCB1}" type="datetime1">
              <a:rPr lang="ru-RU" smtClean="0"/>
              <a:t>07.10.2015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23B431A-34C5-4952-946C-A3E670C10E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ru-RU" smtClean="0"/>
              <a:t>Зубенко В.А.</a:t>
            </a:r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11EB0-F943-49D9-AC12-5DE4AD8EECD2}" type="datetime1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Зубенко В.А.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B431A-34C5-4952-946C-A3E670C10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6AF27-B288-4046-9CD8-4964BF7524A7}" type="datetime1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Зубенко В.А.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B431A-34C5-4952-946C-A3E670C10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0282A-F2AF-47F8-BA02-BD25CB040108}" type="datetime1">
              <a:rPr lang="ru-RU" smtClean="0"/>
              <a:t>07.10.2015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Зубенко В.А.</a:t>
            </a: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B431A-34C5-4952-946C-A3E670C10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68B2B-5D46-4648-89C6-263008BFB539}" type="datetime1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Зубенко В.А.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B431A-34C5-4952-946C-A3E670C10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66E38-97FC-42B5-BAFD-7D90A5E6C4A3}" type="datetime1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Зубенко В.А.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B431A-34C5-4952-946C-A3E670C10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6D2F9-BF53-4FC8-AE48-02EBED1FD945}" type="datetime1">
              <a:rPr lang="ru-RU" smtClean="0"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Зубенко В.А.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B431A-34C5-4952-946C-A3E670C10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84DBA-4740-48B8-B2F2-BACE199CD116}" type="datetime1">
              <a:rPr lang="ru-RU" smtClean="0"/>
              <a:t>07.10.2015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Зубенко В.А.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B431A-34C5-4952-946C-A3E670C10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B07D4-5DA6-41FC-A8DD-6A355C697C4D}" type="datetime1">
              <a:rPr lang="ru-RU" smtClean="0"/>
              <a:t>07.10.2015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3B431A-34C5-4952-946C-A3E670C10E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Зубенко В.А.</a:t>
            </a:r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A4F66-3362-44E3-B47A-DAF3E7DB7BD7}" type="datetime1">
              <a:rPr lang="ru-RU" smtClean="0"/>
              <a:t>07.10.2015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Зубенко В.А.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B431A-34C5-4952-946C-A3E670C10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16CE7-091B-4038-AF7E-355BD0CD7D9D}" type="datetime1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Зубенко В.А.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B431A-34C5-4952-946C-A3E670C10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A37AB-5BA7-4AE3-A2A8-C71540C60968}" type="datetime1">
              <a:rPr lang="ru-RU" smtClean="0"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Зубенко В.А.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923B431A-34C5-4952-946C-A3E670C10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2F1D40E-D387-45B5-9D8E-87448BEECF5B}" type="datetime1">
              <a:rPr lang="ru-RU" smtClean="0"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Зубенко В.А.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B431A-34C5-4952-946C-A3E670C10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6C1A3-4F41-4D05-85D9-81A5924B2663}" type="datetime1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Зубенко В.А.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B431A-34C5-4952-946C-A3E670C10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471AA-4FB0-4A7E-A353-BC1745F26715}" type="datetime1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Зубенко В.А.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B431A-34C5-4952-946C-A3E670C10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54AF0-B1CB-4E92-9758-DD6538E74786}" type="datetime1">
              <a:rPr lang="ru-RU" smtClean="0"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Зубенко В.А.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B431A-34C5-4952-946C-A3E670C10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163CA-666E-4906-8359-900C4FB83209}" type="datetime1">
              <a:rPr lang="ru-RU" smtClean="0"/>
              <a:t>07.10.2015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Зубенко В.А.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B431A-34C5-4952-946C-A3E670C10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C1B19-B61C-4497-A52B-5BF3A2A2230A}" type="datetime1">
              <a:rPr lang="ru-RU" smtClean="0"/>
              <a:t>07.10.2015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Зубенко В.А.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B431A-34C5-4952-946C-A3E670C10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208AB-CAB9-4B5D-91CB-69EC31630A2C}" type="datetime1">
              <a:rPr lang="ru-RU" smtClean="0"/>
              <a:t>07.10.2015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Зубенко В.А.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B431A-34C5-4952-946C-A3E670C10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A8BC3-8082-4171-AA42-94AE13735CEF}" type="datetime1">
              <a:rPr lang="ru-RU" smtClean="0"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Зубенко В.А.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B431A-34C5-4952-946C-A3E670C10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D4B45-D74B-418C-9998-E8D1E833FCFC}" type="datetime1">
              <a:rPr lang="ru-RU" smtClean="0"/>
              <a:t>07.10.2015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Зубенко В.А.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B431A-34C5-4952-946C-A3E670C10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4F1AF0-56E4-4C90-A031-AE843ED48EF6}" type="datetime1">
              <a:rPr lang="ru-RU" smtClean="0"/>
              <a:t>07.10.2015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Зубенко В.А.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3B431A-34C5-4952-946C-A3E670C10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C21D8BC-2C6E-439E-B719-1CE86ABC2126}" type="datetime1">
              <a:rPr lang="ru-RU" smtClean="0"/>
              <a:t>07.10.2015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Зубенко В.А.</a:t>
            </a: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23B431A-34C5-4952-946C-A3E670C10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86962E6-534F-48BC-936B-3231454333AE}" type="datetime1">
              <a:rPr lang="ru-RU" smtClean="0"/>
              <a:t>07.10.2015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r>
              <a:rPr lang="ru-RU" smtClean="0"/>
              <a:t>Зубенко В.А.</a:t>
            </a: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23B431A-34C5-4952-946C-A3E670C10EC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83568" y="4221088"/>
            <a:ext cx="8064896" cy="1752600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                     Автор: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Зубенко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В.А. </a:t>
            </a:r>
          </a:p>
          <a:p>
            <a:pPr algn="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учитель химии </a:t>
            </a:r>
          </a:p>
          <a:p>
            <a:pPr algn="r"/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ош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№ 6 г. Севастополя 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2060848"/>
            <a:ext cx="713983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Валентность 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химических элементов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Зубенко В.А.</a:t>
            </a:r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9900"/>
                </a:solidFill>
              </a:rPr>
              <a:t>Определение валентности по формулам бинарных соединений</a:t>
            </a:r>
            <a:endParaRPr lang="ru-RU" b="1" i="1" dirty="0">
              <a:solidFill>
                <a:srgbClr val="0099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32630" y="2276872"/>
            <a:ext cx="43152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</a:rPr>
              <a:t>I</a:t>
            </a:r>
            <a:endParaRPr lang="ru-RU" sz="7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99"/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95936" y="1628800"/>
            <a:ext cx="1080120" cy="120032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9900"/>
                </a:solidFill>
                <a:effectLst/>
              </a:rPr>
              <a:t>2</a:t>
            </a:r>
            <a:endParaRPr lang="ru-RU" sz="7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9900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13539" y="2348880"/>
            <a:ext cx="67839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II</a:t>
            </a:r>
            <a:endParaRPr lang="ru-RU" sz="7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4797152"/>
            <a:ext cx="290816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effectLst/>
              </a:rPr>
              <a:t>I</a:t>
            </a:r>
            <a:r>
              <a:rPr lang="en-US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en-US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effectLst/>
              </a:rPr>
              <a:t>·</a:t>
            </a:r>
            <a:r>
              <a:rPr lang="en-US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en-US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2</a:t>
            </a:r>
            <a:r>
              <a:rPr lang="en-US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en-US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9900"/>
                </a:solidFill>
                <a:effectLst/>
              </a:rPr>
              <a:t>=</a:t>
            </a:r>
            <a:r>
              <a:rPr lang="en-US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en-US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9900"/>
                </a:solidFill>
                <a:effectLst/>
              </a:rPr>
              <a:t>2</a:t>
            </a:r>
            <a:endParaRPr lang="ru-RU" sz="7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9900"/>
              </a:soli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148064" y="4797152"/>
            <a:ext cx="316304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9900"/>
                </a:solidFill>
                <a:effectLst/>
              </a:rPr>
              <a:t>2 </a:t>
            </a:r>
            <a: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9900"/>
                </a:solidFill>
                <a:effectLst/>
              </a:rPr>
              <a:t>:</a:t>
            </a:r>
            <a:r>
              <a:rPr lang="en-US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9900"/>
                </a:solidFill>
                <a:effectLst/>
              </a:rPr>
              <a:t> </a:t>
            </a:r>
            <a:r>
              <a:rPr lang="en-US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effectLst/>
              </a:rPr>
              <a:t>1</a:t>
            </a:r>
            <a:r>
              <a:rPr lang="en-US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en-US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= II</a:t>
            </a:r>
            <a:endParaRPr lang="ru-RU" sz="7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67744" y="2708920"/>
            <a:ext cx="4494488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5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C0066"/>
                </a:solidFill>
                <a:effectLst/>
              </a:rPr>
              <a:t>H</a:t>
            </a:r>
            <a:r>
              <a:rPr lang="en-US" sz="8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2</a:t>
            </a:r>
            <a:r>
              <a:rPr lang="en-US" sz="15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C0066"/>
                </a:solidFill>
                <a:effectLst/>
              </a:rPr>
              <a:t>S</a:t>
            </a:r>
            <a:endParaRPr lang="ru-RU" sz="15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C0066"/>
              </a:solidFill>
              <a:effectLst/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Зубенко В.А.</a:t>
            </a: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0099"/>
                </a:solidFill>
              </a:rPr>
              <a:t>Расставьте индексы в формулах следующих соединений:</a:t>
            </a:r>
            <a:endParaRPr lang="ru-RU" b="1" i="1" dirty="0">
              <a:solidFill>
                <a:srgbClr val="000099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7544" y="1484784"/>
            <a:ext cx="4038600" cy="504056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sz="6000" b="1" dirty="0" smtClean="0"/>
              <a:t>                           </a:t>
            </a:r>
          </a:p>
          <a:p>
            <a:pPr>
              <a:buNone/>
            </a:pPr>
            <a:r>
              <a:rPr lang="en-US" sz="21600" b="1" dirty="0" smtClean="0"/>
              <a:t>Ca  O</a:t>
            </a:r>
          </a:p>
          <a:p>
            <a:pPr>
              <a:buNone/>
            </a:pPr>
            <a:endParaRPr lang="en-US" sz="6000" b="1" dirty="0" smtClean="0"/>
          </a:p>
          <a:p>
            <a:pPr>
              <a:buNone/>
            </a:pPr>
            <a:endParaRPr lang="en-US" sz="6000" b="1" dirty="0" smtClean="0"/>
          </a:p>
          <a:p>
            <a:pPr>
              <a:buNone/>
            </a:pPr>
            <a:r>
              <a:rPr lang="en-US" sz="21600" b="1" dirty="0" smtClean="0"/>
              <a:t>Cu</a:t>
            </a:r>
            <a:r>
              <a:rPr lang="ru-RU" sz="21600" b="1" dirty="0" smtClean="0"/>
              <a:t>  </a:t>
            </a:r>
            <a:r>
              <a:rPr lang="en-US" sz="21600" b="1" dirty="0" err="1" smtClean="0"/>
              <a:t>Cl</a:t>
            </a:r>
            <a:endParaRPr lang="ru-RU" sz="216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>
              <a:buNone/>
            </a:pPr>
            <a:endParaRPr lang="en-US" sz="6000" b="1" dirty="0" smtClean="0"/>
          </a:p>
          <a:p>
            <a:pPr>
              <a:buNone/>
            </a:pPr>
            <a:r>
              <a:rPr lang="en-US" sz="21600" b="1" dirty="0" smtClean="0"/>
              <a:t>Mg  N</a:t>
            </a:r>
            <a:endParaRPr lang="ru-RU" sz="216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>
              <a:buNone/>
            </a:pPr>
            <a:endParaRPr lang="en-US" sz="6000" b="1" dirty="0" smtClean="0"/>
          </a:p>
          <a:p>
            <a:pPr>
              <a:buNone/>
            </a:pPr>
            <a:r>
              <a:rPr lang="en-US" sz="21600" b="1" dirty="0" smtClean="0"/>
              <a:t>Al</a:t>
            </a:r>
            <a:r>
              <a:rPr lang="en-US" sz="21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</a:t>
            </a:r>
            <a:r>
              <a:rPr lang="en-US" sz="21600" b="1" dirty="0" smtClean="0"/>
              <a:t>C</a:t>
            </a:r>
            <a:endParaRPr lang="ru-RU" sz="216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>
              <a:buNone/>
            </a:pPr>
            <a:r>
              <a:rPr lang="en-US" sz="6000" b="1" dirty="0" smtClean="0"/>
              <a:t> </a:t>
            </a:r>
            <a:endParaRPr lang="ru-RU" sz="60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4784"/>
            <a:ext cx="4038600" cy="439200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en-US" sz="21600" b="1" dirty="0" smtClean="0"/>
              <a:t>Al  O</a:t>
            </a:r>
          </a:p>
          <a:p>
            <a:pPr>
              <a:buNone/>
            </a:pPr>
            <a:endParaRPr lang="en-US" sz="11200" b="1" dirty="0" smtClean="0"/>
          </a:p>
          <a:p>
            <a:pPr>
              <a:buNone/>
            </a:pPr>
            <a:r>
              <a:rPr lang="en-US" sz="21600" b="1" dirty="0" smtClean="0"/>
              <a:t>H  P</a:t>
            </a:r>
          </a:p>
          <a:p>
            <a:pPr>
              <a:buNone/>
            </a:pPr>
            <a:endParaRPr lang="en-US" sz="9600" b="1" dirty="0" smtClean="0"/>
          </a:p>
          <a:p>
            <a:pPr>
              <a:buNone/>
            </a:pPr>
            <a:r>
              <a:rPr lang="en-US" sz="21600" b="1" dirty="0" err="1" smtClean="0"/>
              <a:t>Mn</a:t>
            </a:r>
            <a:r>
              <a:rPr lang="en-US" sz="21600" b="1" dirty="0" smtClean="0"/>
              <a:t>  O</a:t>
            </a:r>
            <a:endParaRPr lang="ru-RU" sz="21600" b="1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en-US" sz="21600" b="1" dirty="0" err="1" smtClean="0"/>
              <a:t>Cl</a:t>
            </a:r>
            <a:r>
              <a:rPr lang="en-US" sz="21600" b="1" dirty="0" smtClean="0"/>
              <a:t>  O</a:t>
            </a:r>
            <a:endParaRPr lang="ru-RU" sz="21600" b="1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12800" dirty="0" smtClean="0"/>
          </a:p>
          <a:p>
            <a:pPr>
              <a:buNone/>
            </a:pP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1772816"/>
            <a:ext cx="55335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/>
              </a:rPr>
              <a:t>..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07704" y="1772816"/>
            <a:ext cx="5533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619672" y="1412776"/>
            <a:ext cx="43152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II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1412776"/>
            <a:ext cx="43152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II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3568" y="2564904"/>
            <a:ext cx="43152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II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75656" y="2564904"/>
            <a:ext cx="234551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VIII – VII = I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090993" y="3284984"/>
            <a:ext cx="418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27584" y="2996952"/>
            <a:ext cx="86754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..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123728" y="2996952"/>
            <a:ext cx="55335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39552" y="3717032"/>
            <a:ext cx="43152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II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547664" y="3717032"/>
            <a:ext cx="234551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VIII – V = III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331640" y="4005064"/>
            <a:ext cx="5533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403648" y="4437112"/>
            <a:ext cx="418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123728" y="4077072"/>
            <a:ext cx="5533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195736" y="4437112"/>
            <a:ext cx="418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11560" y="4725144"/>
            <a:ext cx="55495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III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331640" y="4797152"/>
            <a:ext cx="249459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VIII – IV = IV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043608" y="5085184"/>
            <a:ext cx="5533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1115616" y="5445224"/>
            <a:ext cx="418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691680" y="5085184"/>
            <a:ext cx="5533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763688" y="5445224"/>
            <a:ext cx="418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788024" y="1340768"/>
            <a:ext cx="55495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III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652120" y="1340768"/>
            <a:ext cx="43152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II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220072" y="1628800"/>
            <a:ext cx="5533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6012160" y="1628800"/>
            <a:ext cx="5533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220072" y="1988840"/>
            <a:ext cx="41870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084168" y="1988840"/>
            <a:ext cx="418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788024" y="2564904"/>
            <a:ext cx="32092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5220072" y="2564904"/>
            <a:ext cx="244971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V</a:t>
            </a:r>
            <a:r>
              <a:rPr lang="en-U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III – V = III 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5004048" y="2924944"/>
            <a:ext cx="5533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652120" y="2924944"/>
            <a:ext cx="5533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076056" y="3284984"/>
            <a:ext cx="418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4788024" y="3717032"/>
            <a:ext cx="70403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VII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6012160" y="3717032"/>
            <a:ext cx="43152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II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5580112" y="4149080"/>
            <a:ext cx="5533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5664944" y="4509120"/>
            <a:ext cx="418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6372200" y="4077072"/>
            <a:ext cx="5533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6457032" y="4437112"/>
            <a:ext cx="418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7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4788024" y="4797152"/>
            <a:ext cx="30809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5580112" y="4797152"/>
            <a:ext cx="43152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II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5148064" y="5157192"/>
            <a:ext cx="5533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5940152" y="5157192"/>
            <a:ext cx="5533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5220072" y="5517232"/>
            <a:ext cx="4187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9" name="Нижний колонтитул 4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Зубенко В.А.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5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4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86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94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02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6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4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3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9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34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8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6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50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53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7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4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Анкета</a:t>
            </a:r>
            <a:endParaRPr lang="ru-RU" b="1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xfrm>
            <a:off x="214282" y="1142984"/>
            <a:ext cx="4040188" cy="5500726"/>
          </a:xfrm>
        </p:spPr>
        <p:txBody>
          <a:bodyPr>
            <a:normAutofit fontScale="70000" lnSpcReduction="20000"/>
          </a:bodyPr>
          <a:lstStyle/>
          <a:p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1. На уроке я работал(а): </a:t>
            </a:r>
          </a:p>
          <a:p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активно/пассивно</a:t>
            </a:r>
          </a:p>
          <a:p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2. Своей работой на уроке я:</a:t>
            </a:r>
          </a:p>
          <a:p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доволен/ не доволен</a:t>
            </a:r>
          </a:p>
          <a:p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3. Урок для меня показался:</a:t>
            </a:r>
          </a:p>
          <a:p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коротким/ длинным</a:t>
            </a:r>
          </a:p>
          <a:p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4. За урок я:  </a:t>
            </a:r>
          </a:p>
          <a:p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не устал(а)/ устал(а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4500562" y="1071546"/>
            <a:ext cx="4398965" cy="5572164"/>
          </a:xfrm>
        </p:spPr>
        <p:txBody>
          <a:bodyPr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5. Мое настроение: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стало лучше/ стало хуже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6. Материал урока мне был: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понятен/ не понятен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интересен/ скучен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7. Домашнее задание мне кажется: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легким/ трудным</a:t>
            </a:r>
          </a:p>
          <a:p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Зубенко В.А.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Что означают следующие записи?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en-US" sz="6000" b="1" dirty="0" smtClean="0">
                <a:solidFill>
                  <a:srgbClr val="CC0066"/>
                </a:solidFill>
              </a:rPr>
              <a:t>3O</a:t>
            </a:r>
            <a:r>
              <a:rPr lang="ru-RU" sz="6000" b="1" dirty="0" smtClean="0">
                <a:solidFill>
                  <a:srgbClr val="CC0066"/>
                </a:solidFill>
              </a:rPr>
              <a:t>   </a:t>
            </a:r>
          </a:p>
          <a:p>
            <a:pPr>
              <a:buNone/>
            </a:pPr>
            <a:r>
              <a:rPr lang="en-US" sz="6000" b="1" dirty="0" smtClean="0">
                <a:solidFill>
                  <a:srgbClr val="CC0066"/>
                </a:solidFill>
              </a:rPr>
              <a:t>5O</a:t>
            </a:r>
            <a:r>
              <a:rPr lang="ru-RU" sz="6000" b="1" baseline="-25000" dirty="0" smtClean="0">
                <a:solidFill>
                  <a:srgbClr val="CC0066"/>
                </a:solidFill>
              </a:rPr>
              <a:t>2</a:t>
            </a:r>
            <a:r>
              <a:rPr lang="ru-RU" sz="6000" b="1" dirty="0" smtClean="0">
                <a:solidFill>
                  <a:srgbClr val="CC0066"/>
                </a:solidFill>
              </a:rPr>
              <a:t>  </a:t>
            </a:r>
          </a:p>
          <a:p>
            <a:pPr>
              <a:buNone/>
            </a:pPr>
            <a:r>
              <a:rPr lang="en-US" sz="6000" b="1" dirty="0" smtClean="0">
                <a:solidFill>
                  <a:srgbClr val="CC0066"/>
                </a:solidFill>
              </a:rPr>
              <a:t>2O</a:t>
            </a:r>
            <a:r>
              <a:rPr lang="ru-RU" sz="6000" b="1" baseline="-25000" dirty="0" smtClean="0">
                <a:solidFill>
                  <a:srgbClr val="CC0066"/>
                </a:solidFill>
              </a:rPr>
              <a:t>2</a:t>
            </a:r>
            <a:r>
              <a:rPr lang="ru-RU" sz="6000" b="1" dirty="0" smtClean="0">
                <a:solidFill>
                  <a:srgbClr val="CC0066"/>
                </a:solidFill>
              </a:rPr>
              <a:t>  </a:t>
            </a:r>
          </a:p>
          <a:p>
            <a:pPr>
              <a:buNone/>
            </a:pPr>
            <a:r>
              <a:rPr lang="ru-RU" sz="6000" b="1" dirty="0" smtClean="0">
                <a:solidFill>
                  <a:srgbClr val="CC0066"/>
                </a:solidFill>
              </a:rPr>
              <a:t>2</a:t>
            </a:r>
            <a:r>
              <a:rPr lang="en-US" sz="6000" b="1" smtClean="0">
                <a:solidFill>
                  <a:srgbClr val="CC0066"/>
                </a:solidFill>
              </a:rPr>
              <a:t>H</a:t>
            </a:r>
            <a:r>
              <a:rPr lang="en-US" sz="6000" b="1" baseline="-25000" smtClean="0">
                <a:solidFill>
                  <a:srgbClr val="CC0066"/>
                </a:solidFill>
              </a:rPr>
              <a:t>2</a:t>
            </a:r>
            <a:r>
              <a:rPr lang="en-US" sz="6000" b="1" smtClean="0">
                <a:solidFill>
                  <a:srgbClr val="CC0066"/>
                </a:solidFill>
              </a:rPr>
              <a:t>O</a:t>
            </a:r>
            <a:r>
              <a:rPr lang="ru-RU" sz="6000" b="1" dirty="0" smtClean="0">
                <a:solidFill>
                  <a:srgbClr val="CC0066"/>
                </a:solidFill>
              </a:rPr>
              <a:t> </a:t>
            </a:r>
            <a:endParaRPr lang="ru-RU" sz="6000" b="1" dirty="0">
              <a:solidFill>
                <a:srgbClr val="CC0066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67744" y="1772816"/>
            <a:ext cx="597939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три атома кислорода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51720" y="2852936"/>
            <a:ext cx="694350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ять молекул кислорода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69664" y="3933056"/>
            <a:ext cx="717433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</a:t>
            </a:r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 молекулы кислорода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55776" y="5013176"/>
            <a:ext cx="568995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</a:t>
            </a:r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ве молекулы воды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Зубенко В.А.</a:t>
            </a: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i="1" dirty="0" smtClean="0">
                <a:ln w="11430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Валентность химических элементов</a:t>
            </a:r>
            <a:endParaRPr lang="ru-RU" b="1" i="1" dirty="0">
              <a:ln w="11430">
                <a:solidFill>
                  <a:schemeClr val="accent2">
                    <a:lumMod val="75000"/>
                  </a:schemeClr>
                </a:solidFill>
              </a:ln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Валентность водорода равна единице</a:t>
            </a:r>
          </a:p>
          <a:p>
            <a:pPr>
              <a:buNone/>
            </a:pPr>
            <a:r>
              <a:rPr lang="en-US" sz="4000" b="1" dirty="0" smtClean="0"/>
              <a:t>     </a:t>
            </a:r>
          </a:p>
          <a:p>
            <a:pPr>
              <a:buNone/>
            </a:pPr>
            <a:r>
              <a:rPr lang="en-US" sz="4000" b="1" dirty="0"/>
              <a:t> </a:t>
            </a:r>
            <a:r>
              <a:rPr lang="en-US" sz="4000" b="1" dirty="0" smtClean="0"/>
              <a:t>   </a:t>
            </a:r>
            <a:r>
              <a:rPr lang="en-US" sz="4000" b="1" dirty="0" err="1" smtClean="0"/>
              <a:t>HCl</a:t>
            </a:r>
            <a:r>
              <a:rPr lang="en-US" sz="4000" b="1" dirty="0" smtClean="0"/>
              <a:t>        H</a:t>
            </a:r>
            <a:r>
              <a:rPr lang="en-US" b="1" dirty="0" smtClean="0"/>
              <a:t>2</a:t>
            </a:r>
            <a:r>
              <a:rPr lang="en-US" sz="4000" b="1" dirty="0" smtClean="0"/>
              <a:t>O         H</a:t>
            </a:r>
            <a:r>
              <a:rPr lang="en-US" b="1" dirty="0" smtClean="0"/>
              <a:t>3</a:t>
            </a:r>
            <a:r>
              <a:rPr lang="en-US" sz="4000" b="1" dirty="0" smtClean="0"/>
              <a:t>N       H</a:t>
            </a:r>
            <a:r>
              <a:rPr lang="en-US" b="1" dirty="0" smtClean="0"/>
              <a:t>4</a:t>
            </a:r>
            <a:r>
              <a:rPr lang="en-US" sz="4000" b="1" dirty="0" smtClean="0"/>
              <a:t>C   </a:t>
            </a:r>
          </a:p>
          <a:p>
            <a:pPr>
              <a:buNone/>
            </a:pPr>
            <a:r>
              <a:rPr lang="ru-RU" dirty="0" smtClean="0"/>
              <a:t>  Валентность кислорода</a:t>
            </a:r>
            <a:r>
              <a:rPr lang="en-US" dirty="0" smtClean="0"/>
              <a:t> </a:t>
            </a:r>
            <a:r>
              <a:rPr lang="ru-RU" dirty="0" smtClean="0"/>
              <a:t>равна двум</a:t>
            </a:r>
            <a:r>
              <a:rPr lang="en-US" dirty="0" smtClean="0"/>
              <a:t> </a:t>
            </a:r>
            <a:endParaRPr lang="ru-RU" dirty="0" smtClean="0"/>
          </a:p>
          <a:p>
            <a:pPr>
              <a:buNone/>
            </a:pPr>
            <a:r>
              <a:rPr lang="en-US" b="1" dirty="0" smtClean="0"/>
              <a:t>       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    </a:t>
            </a:r>
            <a:r>
              <a:rPr lang="en-US" sz="4000" b="1" dirty="0" smtClean="0"/>
              <a:t>SO</a:t>
            </a:r>
            <a:r>
              <a:rPr lang="en-US" b="1" dirty="0" smtClean="0"/>
              <a:t>2           </a:t>
            </a:r>
            <a:r>
              <a:rPr lang="en-US" sz="4000" b="1" dirty="0" err="1" smtClean="0"/>
              <a:t>ZnO</a:t>
            </a:r>
            <a:r>
              <a:rPr lang="en-US" sz="4000" b="1" dirty="0" smtClean="0"/>
              <a:t>       Fe</a:t>
            </a:r>
            <a:r>
              <a:rPr lang="en-US" b="1" dirty="0" smtClean="0"/>
              <a:t>2</a:t>
            </a:r>
            <a:r>
              <a:rPr lang="en-US" sz="4000" b="1" dirty="0" smtClean="0"/>
              <a:t>O</a:t>
            </a:r>
            <a:r>
              <a:rPr lang="en-US" b="1" dirty="0" smtClean="0"/>
              <a:t>3</a:t>
            </a:r>
            <a:endParaRPr lang="ru-RU" sz="40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860032" y="8181528"/>
            <a:ext cx="504056" cy="1103379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9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I</a:t>
            </a:r>
            <a:r>
              <a:rPr lang="ru-RU" sz="5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Т</a:t>
            </a:r>
            <a:r>
              <a:rPr lang="en-US" sz="5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I</a:t>
            </a:r>
            <a:r>
              <a:rPr lang="ru-RU" sz="5400" b="1" cap="none" spc="150" dirty="0" err="1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екст</a:t>
            </a:r>
            <a:r>
              <a:rPr lang="ru-RU" sz="5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ru-RU" sz="5400" b="1" cap="none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надписи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043608" y="4437112"/>
            <a:ext cx="648072" cy="58477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endParaRPr lang="ru-RU" sz="3200" b="1" dirty="0">
              <a:ln w="50800">
                <a:noFill/>
              </a:ln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03848" y="4509120"/>
            <a:ext cx="40267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/>
              </a:rPr>
              <a:t>II</a:t>
            </a:r>
            <a:endParaRPr lang="ru-RU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76056" y="4509120"/>
            <a:ext cx="40267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/>
              </a:rPr>
              <a:t>II</a:t>
            </a:r>
            <a:endParaRPr lang="ru-RU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187624" y="4509120"/>
            <a:ext cx="40267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II</a:t>
            </a:r>
            <a:endParaRPr lang="ru-RU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971600" y="2564904"/>
            <a:ext cx="29367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/>
              </a:rPr>
              <a:t>I</a:t>
            </a:r>
            <a:endParaRPr lang="ru-RU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627784" y="2564904"/>
            <a:ext cx="29367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/>
              </a:rPr>
              <a:t>I</a:t>
            </a:r>
            <a:endParaRPr lang="ru-RU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499992" y="2564904"/>
            <a:ext cx="29367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I</a:t>
            </a:r>
            <a:endParaRPr lang="ru-RU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effectLst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228184" y="2564904"/>
            <a:ext cx="29367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/>
              </a:rPr>
              <a:t>I</a:t>
            </a:r>
            <a:endParaRPr lang="ru-RU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effectLst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331640" y="2564904"/>
            <a:ext cx="29367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I</a:t>
            </a:r>
            <a:endParaRPr lang="ru-RU" sz="32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131840" y="2564904"/>
            <a:ext cx="40267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/>
              </a:rPr>
              <a:t>II</a:t>
            </a:r>
            <a:endParaRPr lang="ru-RU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effectLst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32040" y="2564904"/>
            <a:ext cx="51167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/>
              </a:rPr>
              <a:t>III</a:t>
            </a:r>
            <a:endParaRPr lang="ru-RU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effectLst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660232" y="2564904"/>
            <a:ext cx="53572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/>
              </a:rPr>
              <a:t>IV</a:t>
            </a:r>
            <a:endParaRPr lang="ru-RU" sz="3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effectLst/>
            </a:endParaRPr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Зубенко В.А.</a:t>
            </a:r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1"/>
          </p:nvPr>
        </p:nvSpPr>
        <p:spPr>
          <a:xfrm>
            <a:off x="428596" y="1428736"/>
            <a:ext cx="8229600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9" name="Picture 5" descr="Water Vapor Molecul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0"/>
            <a:ext cx="3538539" cy="3143272"/>
          </a:xfrm>
          <a:prstGeom prst="rect">
            <a:avLst/>
          </a:prstGeom>
          <a:noFill/>
        </p:spPr>
      </p:pic>
      <p:pic>
        <p:nvPicPr>
          <p:cNvPr id="1033" name="Picture 9" descr="http://im1-tub-ru.yandex.net/i?id=e99a608b70a2a9e37557349d694d1759-112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714356"/>
            <a:ext cx="2071702" cy="2000264"/>
          </a:xfrm>
          <a:prstGeom prst="rect">
            <a:avLst/>
          </a:prstGeom>
          <a:noFill/>
        </p:spPr>
      </p:pic>
      <p:pic>
        <p:nvPicPr>
          <p:cNvPr id="1035" name="Picture 11" descr="http://im2-tub-ru.yandex.net/i?id=2454ca5faa8bb726b1147b120fd7391b-42-144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38" y="3286124"/>
            <a:ext cx="3071834" cy="2857520"/>
          </a:xfrm>
          <a:prstGeom prst="rect">
            <a:avLst/>
          </a:prstGeom>
          <a:noFill/>
        </p:spPr>
      </p:pic>
      <p:pic>
        <p:nvPicPr>
          <p:cNvPr id="1039" name="Picture 15" descr="использование метана и его хлорпроизводных - В поездах.ру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90" y="3143248"/>
            <a:ext cx="3214710" cy="3571900"/>
          </a:xfrm>
          <a:prstGeom prst="rect">
            <a:avLst/>
          </a:prstGeom>
          <a:noFill/>
        </p:spPr>
      </p:pic>
      <p:sp>
        <p:nvSpPr>
          <p:cNvPr id="9" name="Нижний колонтитул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ru-RU" smtClean="0"/>
              <a:t>Зубенко В.А.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506916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Химические элементы с постоянной</a:t>
            </a:r>
          </a:p>
          <a:p>
            <a:pPr algn="ctr">
              <a:buNone/>
            </a:pP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валентностью</a:t>
            </a:r>
          </a:p>
          <a:p>
            <a:pPr algn="ctr">
              <a:buNone/>
            </a:pPr>
            <a:endParaRPr lang="ru-RU" b="1" i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>
              <a:buNone/>
            </a:pPr>
            <a:endParaRPr lang="ru-RU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uk-UA" sz="44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Валентность</a:t>
            </a:r>
            <a:r>
              <a:rPr lang="uk-UA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  <a:r>
              <a:rPr lang="uk-UA" sz="44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некотор</a:t>
            </a:r>
            <a:r>
              <a:rPr lang="ru-RU" sz="4400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ых</a:t>
            </a:r>
            <a:r>
              <a:rPr lang="ru-RU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химических </a:t>
            </a:r>
          </a:p>
          <a:p>
            <a:pPr algn="ctr"/>
            <a:r>
              <a:rPr lang="ru-RU" sz="4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элементов  в соединениях</a:t>
            </a:r>
            <a:endParaRPr lang="ru-RU" sz="4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chemeClr val="accent4">
                  <a:lumMod val="50000"/>
                </a:schemeClr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1520" y="2852936"/>
          <a:ext cx="8676456" cy="3744419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169114"/>
                <a:gridCol w="2169114"/>
                <a:gridCol w="2169114"/>
                <a:gridCol w="2169114"/>
              </a:tblGrid>
              <a:tr h="534917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000099"/>
                          </a:solidFill>
                        </a:rPr>
                        <a:t>Элемент</a:t>
                      </a:r>
                      <a:endParaRPr lang="ru-RU" sz="2800" dirty="0">
                        <a:solidFill>
                          <a:srgbClr val="000099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000099"/>
                          </a:solidFill>
                        </a:rPr>
                        <a:t>Валентность</a:t>
                      </a:r>
                      <a:endParaRPr lang="ru-RU" sz="2800" dirty="0">
                        <a:solidFill>
                          <a:srgbClr val="000099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000099"/>
                          </a:solidFill>
                        </a:rPr>
                        <a:t>Элемент</a:t>
                      </a:r>
                      <a:endParaRPr lang="ru-RU" sz="2800" dirty="0">
                        <a:solidFill>
                          <a:srgbClr val="000099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000099"/>
                          </a:solidFill>
                        </a:rPr>
                        <a:t>Валентность</a:t>
                      </a:r>
                      <a:endParaRPr lang="ru-RU" sz="2800" dirty="0">
                        <a:solidFill>
                          <a:srgbClr val="000099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4917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Водород (Н)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I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Кальций (</a:t>
                      </a:r>
                      <a:r>
                        <a:rPr lang="ru-RU" sz="2400" b="1" dirty="0" err="1" smtClean="0"/>
                        <a:t>Са</a:t>
                      </a:r>
                      <a:r>
                        <a:rPr lang="ru-RU" sz="2400" b="1" dirty="0" smtClean="0"/>
                        <a:t>)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II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4917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Натрий (</a:t>
                      </a:r>
                      <a:r>
                        <a:rPr lang="en-US" sz="2400" b="1" dirty="0" smtClean="0"/>
                        <a:t> Na)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I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Барий (</a:t>
                      </a:r>
                      <a:r>
                        <a:rPr lang="ru-RU" sz="2400" b="1" dirty="0" err="1" smtClean="0"/>
                        <a:t>Ва</a:t>
                      </a:r>
                      <a:r>
                        <a:rPr lang="ru-RU" sz="2400" b="1" dirty="0" smtClean="0"/>
                        <a:t>)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II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4917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Калий (К)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I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Цинк (</a:t>
                      </a:r>
                      <a:r>
                        <a:rPr lang="en-US" sz="2400" b="1" dirty="0" smtClean="0"/>
                        <a:t>Zn)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II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4917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Фтор ( </a:t>
                      </a:r>
                      <a:r>
                        <a:rPr lang="en-US" sz="2400" b="1" dirty="0" smtClean="0"/>
                        <a:t>F)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I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Кислород (О)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II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4917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Бериллий (</a:t>
                      </a:r>
                      <a:r>
                        <a:rPr lang="ru-RU" sz="2400" b="1" dirty="0" err="1" smtClean="0"/>
                        <a:t>Ве</a:t>
                      </a:r>
                      <a:r>
                        <a:rPr lang="ru-RU" sz="2400" b="1" dirty="0" smtClean="0"/>
                        <a:t>)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II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Алюминий (</a:t>
                      </a:r>
                      <a:r>
                        <a:rPr lang="en-US" sz="2400" b="1" dirty="0" smtClean="0"/>
                        <a:t>Al)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III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4917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Магний</a:t>
                      </a:r>
                      <a:r>
                        <a:rPr lang="en-US" sz="2400" b="1" dirty="0" smtClean="0"/>
                        <a:t> (Mg)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II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Бор (В)</a:t>
                      </a:r>
                      <a:endParaRPr lang="ru-RU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III</a:t>
                      </a:r>
                      <a:endParaRPr lang="ru-RU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Зубенко В.А.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uk-UA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Валентность</a:t>
            </a:r>
            <a:r>
              <a:rPr lang="uk-UA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</a:t>
            </a:r>
            <a:r>
              <a:rPr lang="uk-UA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некотор</a:t>
            </a:r>
            <a:r>
              <a:rPr lang="ru-RU" b="1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ых</a:t>
            </a:r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химических </a:t>
            </a:r>
            <a:b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элементов  в соединениях</a:t>
            </a:r>
            <a:endParaRPr lang="ru-RU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chemeClr val="accent4">
                  <a:lumMod val="50000"/>
                </a:schemeClr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Химические элементы с переменной</a:t>
            </a:r>
          </a:p>
          <a:p>
            <a:pPr algn="ctr">
              <a:buNone/>
            </a:pP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валентностью</a:t>
            </a:r>
          </a:p>
          <a:p>
            <a:pPr algn="ctr">
              <a:buNone/>
            </a:pPr>
            <a:endParaRPr lang="ru-RU" b="1" i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>
              <a:buNone/>
            </a:pPr>
            <a:endParaRPr lang="ru-RU" b="1" i="1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512" y="2780928"/>
          <a:ext cx="8784976" cy="38884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96244"/>
                <a:gridCol w="2196244"/>
                <a:gridCol w="2196244"/>
                <a:gridCol w="2196244"/>
              </a:tblGrid>
              <a:tr h="555490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rgbClr val="000099"/>
                          </a:solidFill>
                        </a:rPr>
                        <a:t>Элемент</a:t>
                      </a:r>
                      <a:endParaRPr lang="ru-RU" sz="2800" b="1" dirty="0">
                        <a:solidFill>
                          <a:srgbClr val="00009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rgbClr val="000099"/>
                          </a:solidFill>
                        </a:rPr>
                        <a:t>Валентность</a:t>
                      </a:r>
                      <a:endParaRPr lang="ru-RU" sz="2800" b="1" dirty="0">
                        <a:solidFill>
                          <a:srgbClr val="00009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rgbClr val="000099"/>
                          </a:solidFill>
                        </a:rPr>
                        <a:t>Элемент</a:t>
                      </a:r>
                      <a:endParaRPr lang="ru-RU" sz="2800" b="1" dirty="0">
                        <a:solidFill>
                          <a:srgbClr val="00009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rgbClr val="000099"/>
                          </a:solidFill>
                        </a:rPr>
                        <a:t>Валентность</a:t>
                      </a:r>
                      <a:endParaRPr lang="ru-RU" sz="2800" b="1" dirty="0">
                        <a:solidFill>
                          <a:srgbClr val="000099"/>
                        </a:solidFill>
                      </a:endParaRPr>
                    </a:p>
                  </a:txBody>
                  <a:tcPr/>
                </a:tc>
              </a:tr>
              <a:tr h="555490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Хлор </a:t>
                      </a:r>
                      <a:r>
                        <a:rPr lang="en-US" sz="2400" b="1" dirty="0" smtClean="0"/>
                        <a:t>(</a:t>
                      </a:r>
                      <a:r>
                        <a:rPr lang="en-US" sz="2400" b="1" dirty="0" err="1" smtClean="0"/>
                        <a:t>Cl</a:t>
                      </a:r>
                      <a:r>
                        <a:rPr lang="en-US" sz="2400" b="1" dirty="0" smtClean="0"/>
                        <a:t>)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I,</a:t>
                      </a:r>
                      <a:r>
                        <a:rPr lang="en-US" sz="2400" b="1" baseline="0" dirty="0" smtClean="0"/>
                        <a:t> III, V, VII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Железо</a:t>
                      </a:r>
                      <a:r>
                        <a:rPr lang="en-US" sz="2400" b="1" dirty="0" smtClean="0"/>
                        <a:t> (Fe)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II, III, VI</a:t>
                      </a:r>
                      <a:endParaRPr lang="ru-RU" sz="2400" b="1" dirty="0"/>
                    </a:p>
                  </a:txBody>
                  <a:tcPr/>
                </a:tc>
              </a:tr>
              <a:tr h="555490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Бром</a:t>
                      </a:r>
                      <a:r>
                        <a:rPr lang="en-US" sz="2400" b="1" dirty="0" smtClean="0"/>
                        <a:t> (Br)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I,</a:t>
                      </a:r>
                      <a:r>
                        <a:rPr lang="en-US" sz="2400" b="1" baseline="0" dirty="0" smtClean="0"/>
                        <a:t> III, V, VII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Сера</a:t>
                      </a:r>
                      <a:r>
                        <a:rPr lang="en-US" sz="2400" b="1" dirty="0" smtClean="0"/>
                        <a:t> (S)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II,</a:t>
                      </a:r>
                      <a:r>
                        <a:rPr lang="en-US" sz="2400" b="1" baseline="0" dirty="0" smtClean="0"/>
                        <a:t> IV, VI</a:t>
                      </a:r>
                      <a:endParaRPr lang="ru-RU" sz="2400" b="1" dirty="0"/>
                    </a:p>
                  </a:txBody>
                  <a:tcPr/>
                </a:tc>
              </a:tr>
              <a:tr h="555490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Йод</a:t>
                      </a:r>
                      <a:r>
                        <a:rPr lang="en-US" sz="2400" b="1" dirty="0" smtClean="0"/>
                        <a:t> (I)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/>
                        <a:t>I,</a:t>
                      </a:r>
                      <a:r>
                        <a:rPr lang="en-US" sz="2400" b="1" baseline="0" dirty="0" smtClean="0"/>
                        <a:t> III, V, VII</a:t>
                      </a:r>
                      <a:endParaRPr lang="ru-RU" sz="24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Марганец</a:t>
                      </a:r>
                      <a:r>
                        <a:rPr lang="en-US" sz="2400" b="1" dirty="0" smtClean="0"/>
                        <a:t> </a:t>
                      </a:r>
                      <a:r>
                        <a:rPr lang="en-US" sz="2400" b="1" baseline="0" dirty="0" smtClean="0"/>
                        <a:t>(</a:t>
                      </a:r>
                      <a:r>
                        <a:rPr lang="en-US" sz="2400" b="1" dirty="0" err="1" smtClean="0"/>
                        <a:t>Mn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II, IV, VII</a:t>
                      </a:r>
                      <a:endParaRPr lang="ru-RU" sz="2400" b="1" dirty="0"/>
                    </a:p>
                  </a:txBody>
                  <a:tcPr/>
                </a:tc>
              </a:tr>
              <a:tr h="555490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Медь</a:t>
                      </a:r>
                      <a:r>
                        <a:rPr lang="en-US" sz="2400" b="1" dirty="0" smtClean="0"/>
                        <a:t> (Cu)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I,  II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Азот</a:t>
                      </a:r>
                      <a:r>
                        <a:rPr lang="en-US" sz="2400" b="1" dirty="0" smtClean="0"/>
                        <a:t> (N)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I, II, III, IV</a:t>
                      </a:r>
                      <a:endParaRPr lang="ru-RU" sz="2400" b="1" dirty="0"/>
                    </a:p>
                  </a:txBody>
                  <a:tcPr/>
                </a:tc>
              </a:tr>
              <a:tr h="555490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Ртуть</a:t>
                      </a:r>
                      <a:r>
                        <a:rPr lang="en-US" sz="2400" b="1" dirty="0" smtClean="0"/>
                        <a:t> (Hg)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I,  II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Фосфор</a:t>
                      </a:r>
                      <a:r>
                        <a:rPr lang="en-US" sz="2400" b="1" dirty="0" smtClean="0"/>
                        <a:t> (P)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III, V</a:t>
                      </a:r>
                      <a:endParaRPr lang="ru-RU" sz="2400" b="1" dirty="0"/>
                    </a:p>
                  </a:txBody>
                  <a:tcPr/>
                </a:tc>
              </a:tr>
              <a:tr h="555490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Серебро</a:t>
                      </a:r>
                      <a:r>
                        <a:rPr lang="en-US" sz="2400" b="1" dirty="0" smtClean="0"/>
                        <a:t> (Ag)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I,</a:t>
                      </a:r>
                      <a:r>
                        <a:rPr lang="en-US" sz="2400" b="1" baseline="0" dirty="0" smtClean="0"/>
                        <a:t>  II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Углерод</a:t>
                      </a:r>
                      <a:r>
                        <a:rPr lang="en-US" sz="2400" b="1" dirty="0" smtClean="0"/>
                        <a:t> (C)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II,</a:t>
                      </a:r>
                      <a:r>
                        <a:rPr lang="en-US" sz="2400" b="1" baseline="0" dirty="0" smtClean="0"/>
                        <a:t> IV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Зубенко В.А.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Прямая соединительная линия 26"/>
          <p:cNvCxnSpPr/>
          <p:nvPr/>
        </p:nvCxnSpPr>
        <p:spPr>
          <a:xfrm>
            <a:off x="9144000" y="1772816"/>
            <a:ext cx="0" cy="0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9900"/>
                </a:solidFill>
                <a:latin typeface="Gabriola" pitchFamily="82" charset="0"/>
              </a:rPr>
              <a:t>Определение валентности по положению химического элемента в периодической системе</a:t>
            </a:r>
            <a:endParaRPr lang="ru-RU" b="1" dirty="0">
              <a:solidFill>
                <a:srgbClr val="009900"/>
              </a:solidFill>
              <a:latin typeface="Gabriola" pitchFamily="82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en-US" dirty="0" smtClean="0"/>
              <a:t>                       </a:t>
            </a:r>
            <a:r>
              <a:rPr lang="uk-UA" b="1" dirty="0" smtClean="0"/>
              <a:t>О(</a:t>
            </a:r>
            <a:r>
              <a:rPr lang="en-US" b="1" dirty="0" smtClean="0"/>
              <a:t>II)</a:t>
            </a:r>
            <a:r>
              <a:rPr lang="ru-RU" b="1" dirty="0" smtClean="0"/>
              <a:t>                                          </a:t>
            </a:r>
            <a:r>
              <a:rPr lang="en-US" b="1" dirty="0" smtClean="0"/>
              <a:t>F(I)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     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1772816"/>
            <a:ext cx="11192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2B7CD5"/>
                </a:solidFill>
                <a:effectLst/>
              </a:rPr>
              <a:t>VIa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2B7CD5"/>
              </a:soli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20072" y="1772816"/>
            <a:ext cx="13035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2B7CD5"/>
                </a:solidFill>
              </a:rPr>
              <a:t>VIIa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2B7CD5"/>
              </a:solidFill>
              <a:effectLst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79512" y="2780928"/>
          <a:ext cx="2592288" cy="2743200"/>
        </p:xfrm>
        <a:graphic>
          <a:graphicData uri="http://schemas.openxmlformats.org/drawingml/2006/table">
            <a:tbl>
              <a:tblPr firstRow="1" bandRow="1">
                <a:tableStyleId>{638B1855-1B75-4FBE-930C-398BA8C253C6}</a:tableStyleId>
              </a:tblPr>
              <a:tblGrid>
                <a:gridCol w="2592288"/>
              </a:tblGrid>
              <a:tr h="1296144">
                <a:tc>
                  <a:txBody>
                    <a:bodyPr/>
                    <a:lstStyle/>
                    <a:p>
                      <a:pPr marL="457200" indent="-457200">
                        <a:buNone/>
                      </a:pPr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  <a:p>
                      <a:pPr marL="457200" indent="-457200">
                        <a:buNone/>
                      </a:pPr>
                      <a:endParaRPr lang="en-US" sz="20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15,999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296144">
                <a:tc>
                  <a:txBody>
                    <a:bodyPr/>
                    <a:lstStyle/>
                    <a:p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16</a:t>
                      </a:r>
                    </a:p>
                    <a:p>
                      <a:endParaRPr lang="en-US" sz="2000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32,06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499992" y="2780928"/>
          <a:ext cx="2711624" cy="2743200"/>
        </p:xfrm>
        <a:graphic>
          <a:graphicData uri="http://schemas.openxmlformats.org/drawingml/2006/table">
            <a:tbl>
              <a:tblPr firstRow="1" bandRow="1">
                <a:tableStyleId>{638B1855-1B75-4FBE-930C-398BA8C253C6}</a:tableStyleId>
              </a:tblPr>
              <a:tblGrid>
                <a:gridCol w="2711624"/>
              </a:tblGrid>
              <a:tr h="1296144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  <a:p>
                      <a:endParaRPr lang="ru-RU" sz="20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3200" dirty="0" smtClean="0">
                          <a:solidFill>
                            <a:schemeClr val="tx1"/>
                          </a:solidFill>
                        </a:rPr>
                        <a:t>18,98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296144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17</a:t>
                      </a:r>
                    </a:p>
                    <a:p>
                      <a:endParaRPr lang="ru-RU" sz="2000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</a:rPr>
                        <a:t>35,453</a:t>
                      </a:r>
                      <a:endParaRPr lang="ru-RU" sz="32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2051720" y="2852936"/>
            <a:ext cx="6527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O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95736" y="4149080"/>
            <a:ext cx="5116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/>
              </a:rPr>
              <a:t>S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effectLst/>
            </a:endParaRP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2051720" y="2420888"/>
            <a:ext cx="1656184" cy="1296144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>
            <a:endCxn id="12" idx="3"/>
          </p:cNvCxnSpPr>
          <p:nvPr/>
        </p:nvCxnSpPr>
        <p:spPr>
          <a:xfrm flipH="1">
            <a:off x="2707416" y="3717032"/>
            <a:ext cx="1000488" cy="893713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flipV="1">
            <a:off x="2555776" y="2564904"/>
            <a:ext cx="288032" cy="576064"/>
          </a:xfrm>
          <a:prstGeom prst="line">
            <a:avLst/>
          </a:prstGeom>
          <a:ln w="3810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2555776" y="2204864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/>
              <a:t>ИСКЛЮЧЕНИЕ</a:t>
            </a:r>
            <a:endParaRPr lang="ru-RU" sz="20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2699792" y="4437112"/>
            <a:ext cx="18939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ВЫСШАЯ</a:t>
            </a:r>
            <a:br>
              <a:rPr lang="ru-RU" b="1" dirty="0" smtClean="0"/>
            </a:br>
            <a:r>
              <a:rPr lang="ru-RU" b="1" dirty="0" smtClean="0"/>
              <a:t>ВАЛЕНТНОСТЬ</a:t>
            </a:r>
            <a:endParaRPr lang="ru-RU" b="1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6660232" y="2780928"/>
            <a:ext cx="5020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/>
              </a:rPr>
              <a:t>F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effectLst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6444208" y="4149080"/>
            <a:ext cx="7216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effectLst/>
              </a:rPr>
              <a:t>Cl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effectLst/>
            </a:endParaRPr>
          </a:p>
        </p:txBody>
      </p:sp>
      <p:cxnSp>
        <p:nvCxnSpPr>
          <p:cNvPr id="51" name="Прямая соединительная линия 50"/>
          <p:cNvCxnSpPr/>
          <p:nvPr/>
        </p:nvCxnSpPr>
        <p:spPr>
          <a:xfrm>
            <a:off x="6372200" y="2348880"/>
            <a:ext cx="1656184" cy="1440160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flipV="1">
            <a:off x="7164288" y="3789040"/>
            <a:ext cx="864096" cy="893714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flipV="1">
            <a:off x="7092280" y="2636912"/>
            <a:ext cx="360040" cy="504056"/>
          </a:xfrm>
          <a:prstGeom prst="line">
            <a:avLst/>
          </a:prstGeom>
          <a:ln w="3810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7020272" y="2204864"/>
            <a:ext cx="1752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ИСКЛЮЧЕНИЕ</a:t>
            </a:r>
            <a:endParaRPr lang="ru-RU" sz="2000" b="1" dirty="0"/>
          </a:p>
        </p:txBody>
      </p:sp>
      <p:sp>
        <p:nvSpPr>
          <p:cNvPr id="59" name="TextBox 58"/>
          <p:cNvSpPr txBox="1"/>
          <p:nvPr/>
        </p:nvSpPr>
        <p:spPr>
          <a:xfrm>
            <a:off x="7164288" y="4581128"/>
            <a:ext cx="16342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ВЫСШАЯ</a:t>
            </a:r>
          </a:p>
          <a:p>
            <a:r>
              <a:rPr lang="ru-RU" b="1" dirty="0" smtClean="0"/>
              <a:t>ВАЛЕНТНОСТЬ</a:t>
            </a:r>
            <a:endParaRPr lang="ru-RU" b="1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Зубенко В.А.</a:t>
            </a: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0" autoRev="1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1000" autoRev="1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1000" autoRev="1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0" autoRev="1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7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1000" autoRev="1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3" dur="1000" autoRev="1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1000" autoRev="1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1000" autoRev="1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7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1000" autoRev="1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9" dur="1000" autoRev="1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1000" autoRev="1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1000" autoRev="1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27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1000" autoRev="1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5" dur="1000" autoRev="1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1000" autoRev="1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1000" autoRev="1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31" dur="1000" autoRev="1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2" dur="1000" autoRev="1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3" dur="1000" autoRev="1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1000" autoRev="1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7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37" dur="1000" autoRev="1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8" dur="1000" autoRev="1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9" dur="1000" autoRev="1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1000" autoRev="1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7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43" dur="1000" autoRev="1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4" dur="1000" autoRev="1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5" dur="1000" autoRev="1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1000" autoRev="1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00"/>
                            </p:stCondLst>
                            <p:childTnLst>
                              <p:par>
                                <p:cTn id="48" presetID="27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49" dur="1000" autoRev="1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0" dur="1000" autoRev="1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1" dur="1000" autoRev="1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2" dur="1000" autoRev="1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14202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</a:rPr>
              <a:t>Определение валентности неметаллического элемента в соединении с водородом или металлическим элементом</a:t>
            </a:r>
            <a:endParaRPr lang="ru-RU" sz="32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8531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i="1" dirty="0" smtClean="0"/>
              <a:t>       </a:t>
            </a:r>
            <a:r>
              <a:rPr lang="ru-RU" sz="2800" b="1" i="1" dirty="0" smtClean="0">
                <a:solidFill>
                  <a:srgbClr val="000099"/>
                </a:solidFill>
              </a:rPr>
              <a:t>Значение валентности неметаллического элемента в соединении с водородом или металлическим элементом равно разности между числом </a:t>
            </a:r>
            <a:r>
              <a:rPr lang="en-US" sz="2800" b="1" i="1" dirty="0" smtClean="0">
                <a:solidFill>
                  <a:srgbClr val="000099"/>
                </a:solidFill>
              </a:rPr>
              <a:t>VIII </a:t>
            </a:r>
            <a:r>
              <a:rPr lang="ru-RU" sz="2800" b="1" i="1" dirty="0" smtClean="0">
                <a:solidFill>
                  <a:srgbClr val="000099"/>
                </a:solidFill>
              </a:rPr>
              <a:t>и номером соответствующей группы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0099"/>
                </a:solidFill>
              </a:rPr>
              <a:t>                         </a:t>
            </a:r>
            <a:r>
              <a:rPr lang="en-US" sz="4000" b="1" dirty="0" smtClean="0">
                <a:solidFill>
                  <a:srgbClr val="000099"/>
                </a:solidFill>
              </a:rPr>
              <a:t>                    </a:t>
            </a:r>
          </a:p>
          <a:p>
            <a:pPr>
              <a:buNone/>
            </a:pPr>
            <a:r>
              <a:rPr lang="en-US" sz="6000" b="1" dirty="0" smtClean="0">
                <a:solidFill>
                  <a:srgbClr val="000099"/>
                </a:solidFill>
              </a:rPr>
              <a:t>                     H N</a:t>
            </a:r>
            <a:r>
              <a:rPr lang="ru-RU" sz="6000" b="1" dirty="0" smtClean="0">
                <a:solidFill>
                  <a:srgbClr val="000099"/>
                </a:solidFill>
              </a:rPr>
              <a:t>        </a:t>
            </a:r>
            <a:r>
              <a:rPr lang="en-US" sz="6000" b="1" dirty="0" smtClean="0">
                <a:solidFill>
                  <a:srgbClr val="000099"/>
                </a:solidFill>
              </a:rPr>
              <a:t>Me N</a:t>
            </a:r>
            <a:r>
              <a:rPr lang="ru-RU" sz="6000" b="1" dirty="0" smtClean="0">
                <a:solidFill>
                  <a:srgbClr val="000099"/>
                </a:solidFill>
              </a:rPr>
              <a:t>     </a:t>
            </a:r>
            <a:endParaRPr lang="ru-RU" sz="6000" b="1" dirty="0">
              <a:solidFill>
                <a:srgbClr val="000099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3356992"/>
            <a:ext cx="89665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2B7CD5"/>
                </a:solidFill>
              </a:rPr>
              <a:t>Va</a:t>
            </a:r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2B7CD5"/>
                </a:solidFill>
              </a:rPr>
              <a:t>                 </a:t>
            </a:r>
          </a:p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2B7CD5"/>
                </a:solidFill>
                <a:effectLst/>
              </a:rPr>
              <a:t>               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2B7CD5"/>
              </a:solidFill>
              <a:effectLst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39552" y="4437112"/>
          <a:ext cx="1823864" cy="1188720"/>
        </p:xfrm>
        <a:graphic>
          <a:graphicData uri="http://schemas.openxmlformats.org/drawingml/2006/table">
            <a:tbl>
              <a:tblPr firstRow="1" bandRow="1">
                <a:tableStyleId>{638B1855-1B75-4FBE-930C-398BA8C253C6}</a:tableStyleId>
              </a:tblPr>
              <a:tblGrid>
                <a:gridCol w="1823864"/>
              </a:tblGrid>
              <a:tr h="936104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  <a:p>
                      <a:endParaRPr lang="en-US" sz="2400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14,0067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691680" y="4293096"/>
            <a:ext cx="6415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effectLst/>
              </a:rPr>
              <a:t>N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07904" y="3645024"/>
            <a:ext cx="29367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effectLst/>
              </a:rPr>
              <a:t>I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99"/>
              </a:soli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11960" y="3645024"/>
            <a:ext cx="174599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effectLst/>
              </a:rPr>
              <a:t>VIII-V =III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99"/>
              </a:soli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300192" y="3645024"/>
            <a:ext cx="36004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</a:rPr>
              <a:t>x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99"/>
              </a:soli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308304" y="3717032"/>
            <a:ext cx="165301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effectLst/>
              </a:rPr>
              <a:t>VIII-V=III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99"/>
              </a:solidFill>
              <a:effectLst/>
            </a:endParaRPr>
          </a:p>
        </p:txBody>
      </p:sp>
      <p:sp>
        <p:nvSpPr>
          <p:cNvPr id="13" name="Нижний колонтитул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Зубенко В.А.</a:t>
            </a: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7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5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3" dur="25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7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5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9" dur="25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i="1" dirty="0" smtClean="0">
                <a:solidFill>
                  <a:srgbClr val="009900"/>
                </a:solidFill>
              </a:rPr>
              <a:t>Составление формул по валентности</a:t>
            </a:r>
            <a:endParaRPr lang="ru-RU" sz="4800" b="1" i="1" dirty="0">
              <a:solidFill>
                <a:srgbClr val="0099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       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75856" y="2204864"/>
            <a:ext cx="5934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</a:rPr>
              <a:t>V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99"/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932040" y="2204864"/>
            <a:ext cx="5533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II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51920" y="1484784"/>
            <a:ext cx="1152128" cy="110799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9900"/>
                </a:solidFill>
                <a:effectLst/>
              </a:rPr>
              <a:t>10</a:t>
            </a:r>
            <a:endParaRPr lang="ru-RU" sz="6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9900"/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79634" y="2967335"/>
            <a:ext cx="66842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C00000"/>
              </a:soli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94822" y="5013176"/>
            <a:ext cx="368402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9900"/>
                </a:solidFill>
                <a:effectLst/>
              </a:rPr>
              <a:t>10</a:t>
            </a:r>
            <a:r>
              <a:rPr lang="en-US" sz="7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 </a:t>
            </a:r>
            <a:r>
              <a:rPr lang="ru-RU" sz="7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: </a:t>
            </a:r>
            <a:r>
              <a:rPr lang="en-US" sz="7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0099"/>
                </a:solidFill>
                <a:effectLst/>
              </a:rPr>
              <a:t>V</a:t>
            </a:r>
            <a:r>
              <a:rPr lang="en-US" sz="72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 = 2</a:t>
            </a:r>
            <a:endParaRPr lang="ru-RU" sz="72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C00000"/>
              </a:soli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149706" y="4941168"/>
            <a:ext cx="363112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9900"/>
                </a:solidFill>
                <a:effectLst/>
              </a:rPr>
              <a:t>10</a:t>
            </a:r>
            <a:r>
              <a:rPr lang="en-US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 </a:t>
            </a:r>
            <a: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:</a:t>
            </a:r>
            <a:r>
              <a:rPr lang="en-US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 II = </a:t>
            </a:r>
            <a:r>
              <a:rPr lang="en-US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</a:rPr>
              <a:t>5</a:t>
            </a:r>
            <a:endParaRPr lang="ru-RU" sz="7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99"/>
              </a:soli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51720" y="2564904"/>
            <a:ext cx="4896544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5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P O</a:t>
            </a:r>
            <a:endParaRPr lang="ru-RU" sz="15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793410" y="3933056"/>
            <a:ext cx="65274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2</a:t>
            </a:r>
            <a:endParaRPr lang="ru-RU" sz="7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756862" y="4005064"/>
            <a:ext cx="61427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9"/>
                </a:solidFill>
                <a:effectLst/>
              </a:rPr>
              <a:t>5</a:t>
            </a:r>
            <a:endParaRPr lang="ru-RU" sz="6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99"/>
              </a:solidFill>
              <a:effectLst/>
            </a:endParaRPr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Зубенко В.А.</a:t>
            </a: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1052</TotalTime>
  <Words>600</Words>
  <Application>Microsoft Office PowerPoint</Application>
  <PresentationFormat>Экран (4:3)</PresentationFormat>
  <Paragraphs>266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12</vt:i4>
      </vt:variant>
    </vt:vector>
  </HeadingPairs>
  <TitlesOfParts>
    <vt:vector size="23" baseType="lpstr">
      <vt:lpstr>Arial</vt:lpstr>
      <vt:lpstr>Calibri</vt:lpstr>
      <vt:lpstr>Century Schoolbook</vt:lpstr>
      <vt:lpstr>Franklin Gothic Book</vt:lpstr>
      <vt:lpstr>Gabriola</vt:lpstr>
      <vt:lpstr>Times New Roman</vt:lpstr>
      <vt:lpstr>Wingdings</vt:lpstr>
      <vt:lpstr>Wingdings 2</vt:lpstr>
      <vt:lpstr>Тема Office</vt:lpstr>
      <vt:lpstr>Эркер</vt:lpstr>
      <vt:lpstr>Техническая</vt:lpstr>
      <vt:lpstr>Презентация PowerPoint</vt:lpstr>
      <vt:lpstr>Что означают следующие записи?</vt:lpstr>
      <vt:lpstr>Валентность химических элементов</vt:lpstr>
      <vt:lpstr>Презентация PowerPoint</vt:lpstr>
      <vt:lpstr>Презентация PowerPoint</vt:lpstr>
      <vt:lpstr>Валентность некоторых химических  элементов  в соединениях</vt:lpstr>
      <vt:lpstr>Определение валентности по положению химического элемента в периодической системе</vt:lpstr>
      <vt:lpstr>Определение валентности неметаллического элемента в соединении с водородом или металлическим элементом</vt:lpstr>
      <vt:lpstr>Составление формул по валентности</vt:lpstr>
      <vt:lpstr>Определение валентности по формулам бинарных соединений</vt:lpstr>
      <vt:lpstr>Расставьте индексы в формулах следующих соединений:</vt:lpstr>
      <vt:lpstr>Анкета</vt:lpstr>
    </vt:vector>
  </TitlesOfParts>
  <Company>RePack by SPecialiST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Валентность химических элементов</dc:title>
  <dc:creator>HP</dc:creator>
  <cp:lastModifiedBy>химия К25</cp:lastModifiedBy>
  <cp:revision>67</cp:revision>
  <dcterms:created xsi:type="dcterms:W3CDTF">2013-07-20T09:15:25Z</dcterms:created>
  <dcterms:modified xsi:type="dcterms:W3CDTF">2015-10-07T06:58:27Z</dcterms:modified>
</cp:coreProperties>
</file>