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1" r:id="rId3"/>
    <p:sldId id="272" r:id="rId4"/>
    <p:sldId id="268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2014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всё население</c:v>
                </c:pt>
                <c:pt idx="1">
                  <c:v>городское</c:v>
                </c:pt>
                <c:pt idx="2">
                  <c:v>сельское</c:v>
                </c:pt>
                <c:pt idx="3">
                  <c:v>Численность населения Г. Севастополя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393304</c:v>
                </c:pt>
                <c:pt idx="1">
                  <c:v>363134</c:v>
                </c:pt>
                <c:pt idx="2">
                  <c:v>30170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2015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всё население</c:v>
                </c:pt>
                <c:pt idx="1">
                  <c:v>городское</c:v>
                </c:pt>
                <c:pt idx="2">
                  <c:v>сельское</c:v>
                </c:pt>
                <c:pt idx="3">
                  <c:v>Численность населения Г. Севастополя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398973</c:v>
                </c:pt>
                <c:pt idx="1">
                  <c:v>368601</c:v>
                </c:pt>
                <c:pt idx="2">
                  <c:v>30372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2016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всё население</c:v>
                </c:pt>
                <c:pt idx="1">
                  <c:v>городское</c:v>
                </c:pt>
                <c:pt idx="2">
                  <c:v>сельское</c:v>
                </c:pt>
                <c:pt idx="3">
                  <c:v>Численность населения Г. Севастополя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416263</c:v>
                </c:pt>
                <c:pt idx="1">
                  <c:v>385777</c:v>
                </c:pt>
                <c:pt idx="2">
                  <c:v>30486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2017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всё население</c:v>
                </c:pt>
                <c:pt idx="1">
                  <c:v>городское</c:v>
                </c:pt>
                <c:pt idx="2">
                  <c:v>сельское</c:v>
                </c:pt>
                <c:pt idx="3">
                  <c:v>Численность населения Г. Севастополя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428753</c:v>
                </c:pt>
                <c:pt idx="1">
                  <c:v>398070</c:v>
                </c:pt>
                <c:pt idx="2">
                  <c:v>30683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2018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всё население</c:v>
                </c:pt>
                <c:pt idx="1">
                  <c:v>городское</c:v>
                </c:pt>
                <c:pt idx="2">
                  <c:v>сельское</c:v>
                </c:pt>
                <c:pt idx="3">
                  <c:v>Численность населения Г. Севастополя</c:v>
                </c:pt>
              </c:strCache>
            </c:strRef>
          </c:cat>
          <c:val>
            <c:numRef>
              <c:f>Лист1!$F$2:$F$5</c:f>
              <c:numCache>
                <c:formatCode>General</c:formatCode>
                <c:ptCount val="4"/>
                <c:pt idx="0">
                  <c:v>436670</c:v>
                </c:pt>
                <c:pt idx="1">
                  <c:v>405975</c:v>
                </c:pt>
                <c:pt idx="2">
                  <c:v>30694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2019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всё население</c:v>
                </c:pt>
                <c:pt idx="1">
                  <c:v>городское</c:v>
                </c:pt>
                <c:pt idx="2">
                  <c:v>сельское</c:v>
                </c:pt>
                <c:pt idx="3">
                  <c:v>Численность населения Г. Севастополя</c:v>
                </c:pt>
              </c:strCache>
            </c:strRef>
          </c:cat>
          <c:val>
            <c:numRef>
              <c:f>Лист1!$G$2:$G$5</c:f>
              <c:numCache>
                <c:formatCode>General</c:formatCode>
                <c:ptCount val="4"/>
                <c:pt idx="0">
                  <c:v>443212</c:v>
                </c:pt>
                <c:pt idx="1">
                  <c:v>412563</c:v>
                </c:pt>
                <c:pt idx="2">
                  <c:v>30649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2020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всё население</c:v>
                </c:pt>
                <c:pt idx="1">
                  <c:v>городское</c:v>
                </c:pt>
                <c:pt idx="2">
                  <c:v>сельское</c:v>
                </c:pt>
                <c:pt idx="3">
                  <c:v>Численность населения Г. Севастополя</c:v>
                </c:pt>
              </c:strCache>
            </c:strRef>
          </c:cat>
          <c:val>
            <c:numRef>
              <c:f>Лист1!$H$2:$H$5</c:f>
              <c:numCache>
                <c:formatCode>General</c:formatCode>
                <c:ptCount val="4"/>
                <c:pt idx="0">
                  <c:v>449138</c:v>
                </c:pt>
                <c:pt idx="1">
                  <c:v>418773</c:v>
                </c:pt>
                <c:pt idx="2">
                  <c:v>30365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2499072"/>
        <c:axId val="212509056"/>
      </c:barChart>
      <c:catAx>
        <c:axId val="212499072"/>
        <c:scaling>
          <c:orientation val="minMax"/>
        </c:scaling>
        <c:delete val="0"/>
        <c:axPos val="b"/>
        <c:majorTickMark val="out"/>
        <c:minorTickMark val="none"/>
        <c:tickLblPos val="nextTo"/>
        <c:crossAx val="212509056"/>
        <c:crosses val="autoZero"/>
        <c:auto val="1"/>
        <c:lblAlgn val="ctr"/>
        <c:lblOffset val="100"/>
        <c:noMultiLvlLbl val="0"/>
      </c:catAx>
      <c:valAx>
        <c:axId val="2125090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1249907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2014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всё население</c:v>
                </c:pt>
                <c:pt idx="1">
                  <c:v>городское</c:v>
                </c:pt>
                <c:pt idx="2">
                  <c:v>сельское</c:v>
                </c:pt>
                <c:pt idx="3">
                  <c:v>Численность населения Г. Севастополя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393304</c:v>
                </c:pt>
                <c:pt idx="1">
                  <c:v>363134</c:v>
                </c:pt>
                <c:pt idx="2">
                  <c:v>30170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2015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всё население</c:v>
                </c:pt>
                <c:pt idx="1">
                  <c:v>городское</c:v>
                </c:pt>
                <c:pt idx="2">
                  <c:v>сельское</c:v>
                </c:pt>
                <c:pt idx="3">
                  <c:v>Численность населения Г. Севастополя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398973</c:v>
                </c:pt>
                <c:pt idx="1">
                  <c:v>368601</c:v>
                </c:pt>
                <c:pt idx="2">
                  <c:v>30372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2016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всё население</c:v>
                </c:pt>
                <c:pt idx="1">
                  <c:v>городское</c:v>
                </c:pt>
                <c:pt idx="2">
                  <c:v>сельское</c:v>
                </c:pt>
                <c:pt idx="3">
                  <c:v>Численность населения Г. Севастополя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416263</c:v>
                </c:pt>
                <c:pt idx="1">
                  <c:v>385777</c:v>
                </c:pt>
                <c:pt idx="2">
                  <c:v>30486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2017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всё население</c:v>
                </c:pt>
                <c:pt idx="1">
                  <c:v>городское</c:v>
                </c:pt>
                <c:pt idx="2">
                  <c:v>сельское</c:v>
                </c:pt>
                <c:pt idx="3">
                  <c:v>Численность населения Г. Севастополя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428753</c:v>
                </c:pt>
                <c:pt idx="1">
                  <c:v>398070</c:v>
                </c:pt>
                <c:pt idx="2">
                  <c:v>30683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2018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всё население</c:v>
                </c:pt>
                <c:pt idx="1">
                  <c:v>городское</c:v>
                </c:pt>
                <c:pt idx="2">
                  <c:v>сельское</c:v>
                </c:pt>
                <c:pt idx="3">
                  <c:v>Численность населения Г. Севастополя</c:v>
                </c:pt>
              </c:strCache>
            </c:strRef>
          </c:cat>
          <c:val>
            <c:numRef>
              <c:f>Лист1!$F$2:$F$5</c:f>
              <c:numCache>
                <c:formatCode>General</c:formatCode>
                <c:ptCount val="4"/>
                <c:pt idx="0">
                  <c:v>436670</c:v>
                </c:pt>
                <c:pt idx="1">
                  <c:v>405975</c:v>
                </c:pt>
                <c:pt idx="2">
                  <c:v>30694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2019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всё население</c:v>
                </c:pt>
                <c:pt idx="1">
                  <c:v>городское</c:v>
                </c:pt>
                <c:pt idx="2">
                  <c:v>сельское</c:v>
                </c:pt>
                <c:pt idx="3">
                  <c:v>Численность населения Г. Севастополя</c:v>
                </c:pt>
              </c:strCache>
            </c:strRef>
          </c:cat>
          <c:val>
            <c:numRef>
              <c:f>Лист1!$G$2:$G$5</c:f>
              <c:numCache>
                <c:formatCode>General</c:formatCode>
                <c:ptCount val="4"/>
                <c:pt idx="0">
                  <c:v>443212</c:v>
                </c:pt>
                <c:pt idx="1">
                  <c:v>412563</c:v>
                </c:pt>
                <c:pt idx="2">
                  <c:v>30649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2020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всё население</c:v>
                </c:pt>
                <c:pt idx="1">
                  <c:v>городское</c:v>
                </c:pt>
                <c:pt idx="2">
                  <c:v>сельское</c:v>
                </c:pt>
                <c:pt idx="3">
                  <c:v>Численность населения Г. Севастополя</c:v>
                </c:pt>
              </c:strCache>
            </c:strRef>
          </c:cat>
          <c:val>
            <c:numRef>
              <c:f>Лист1!$H$2:$H$5</c:f>
              <c:numCache>
                <c:formatCode>General</c:formatCode>
                <c:ptCount val="4"/>
                <c:pt idx="0">
                  <c:v>449138</c:v>
                </c:pt>
                <c:pt idx="1">
                  <c:v>418773</c:v>
                </c:pt>
                <c:pt idx="2">
                  <c:v>30365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5250304"/>
        <c:axId val="75264384"/>
      </c:barChart>
      <c:catAx>
        <c:axId val="75250304"/>
        <c:scaling>
          <c:orientation val="minMax"/>
        </c:scaling>
        <c:delete val="0"/>
        <c:axPos val="b"/>
        <c:majorTickMark val="out"/>
        <c:minorTickMark val="none"/>
        <c:tickLblPos val="nextTo"/>
        <c:crossAx val="75264384"/>
        <c:crosses val="autoZero"/>
        <c:auto val="1"/>
        <c:lblAlgn val="ctr"/>
        <c:lblOffset val="100"/>
        <c:noMultiLvlLbl val="0"/>
      </c:catAx>
      <c:valAx>
        <c:axId val="752643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525030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cikrf.ru/activity/docs/postanovleniya/46339/" TargetMode="External"/><Relationship Id="rId2" Type="http://schemas.openxmlformats.org/officeDocument/2006/relationships/hyperlink" Target="http://publication.pravo.gov.ru/Document/View/0001202003140001" TargetMode="Externa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980728"/>
            <a:ext cx="7772400" cy="345638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>
                <a:effectLst/>
              </a:rPr>
              <a:t>Тема: Академическое задание и задание для формирования функциональной грамотности: основные </a:t>
            </a:r>
            <a:r>
              <a:rPr lang="ru-RU" sz="3600" dirty="0" smtClean="0">
                <a:effectLst/>
              </a:rPr>
              <a:t>отличия</a:t>
            </a:r>
            <a:r>
              <a:rPr lang="ru-RU" sz="3600" dirty="0">
                <a:effectLst/>
              </a:rPr>
              <a:t/>
            </a:r>
            <a:br>
              <a:rPr lang="ru-RU" sz="3600" dirty="0">
                <a:effectLst/>
              </a:rPr>
            </a:br>
            <a:endParaRPr lang="ru-RU" sz="3600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683568" y="4293096"/>
            <a:ext cx="7772400" cy="1800200"/>
          </a:xfrm>
        </p:spPr>
        <p:txBody>
          <a:bodyPr>
            <a:normAutofit fontScale="62500" lnSpcReduction="20000"/>
          </a:bodyPr>
          <a:lstStyle/>
          <a:p>
            <a:pPr algn="ctr"/>
            <a:endParaRPr lang="ru-RU" sz="3300" dirty="0" smtClean="0">
              <a:solidFill>
                <a:schemeClr val="tx1"/>
              </a:solidFill>
            </a:endParaRPr>
          </a:p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Заместитель директора по УВР </a:t>
            </a:r>
          </a:p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ГБОУ СОШ № </a:t>
            </a:r>
            <a:r>
              <a:rPr lang="ru-RU" sz="4000" dirty="0" smtClean="0">
                <a:solidFill>
                  <a:schemeClr val="tx1"/>
                </a:solidFill>
              </a:rPr>
              <a:t>59, учитель обществознания  </a:t>
            </a:r>
            <a:endParaRPr lang="ru-RU" sz="4000" dirty="0" smtClean="0">
              <a:solidFill>
                <a:schemeClr val="tx1"/>
              </a:solidFill>
            </a:endParaRPr>
          </a:p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Миронова И.И.</a:t>
            </a:r>
          </a:p>
          <a:p>
            <a:pPr algn="ctr"/>
            <a:endParaRPr lang="ru-RU" sz="4000" dirty="0" smtClean="0">
              <a:solidFill>
                <a:schemeClr val="tx1"/>
              </a:solidFill>
            </a:endParaRPr>
          </a:p>
          <a:p>
            <a:pPr algn="ctr"/>
            <a:r>
              <a:rPr lang="ru-RU" sz="2900" dirty="0">
                <a:solidFill>
                  <a:schemeClr val="tx1"/>
                </a:solidFill>
              </a:rPr>
              <a:t>17.11.2021 г.</a:t>
            </a:r>
          </a:p>
          <a:p>
            <a:pPr algn="ctr"/>
            <a:endParaRPr lang="ru-RU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441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9552" y="692696"/>
            <a:ext cx="7971095" cy="5544616"/>
          </a:xfrm>
        </p:spPr>
        <p:txBody>
          <a:bodyPr/>
          <a:lstStyle/>
          <a:p>
            <a:r>
              <a:rPr lang="ru-RU" sz="2800" dirty="0" smtClean="0"/>
              <a:t>Вопросы </a:t>
            </a:r>
            <a:r>
              <a:rPr lang="ru-RU" sz="2800" dirty="0"/>
              <a:t>к заданию 2:</a:t>
            </a:r>
          </a:p>
          <a:p>
            <a:r>
              <a:rPr lang="ru-RU" sz="2800" dirty="0"/>
              <a:t>1. Можно ли члену избирательной комиссии выдать избирательный бюллетень по предъявлении ксерокса паспорта избирателю В.В.?</a:t>
            </a:r>
          </a:p>
          <a:p>
            <a:r>
              <a:rPr lang="ru-RU" sz="2800" dirty="0"/>
              <a:t>2. По предъявлении каких документов выдается избирательный бюллетень?</a:t>
            </a:r>
          </a:p>
          <a:p>
            <a:r>
              <a:rPr lang="ru-RU" sz="2800" dirty="0"/>
              <a:t>3. Должен ли член участковой избирательной комиссии проверить включен ли В.В. </a:t>
            </a:r>
          </a:p>
          <a:p>
            <a:r>
              <a:rPr lang="ru-RU" sz="2800" dirty="0"/>
              <a:t>в список избирателей?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507191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9552" y="692696"/>
            <a:ext cx="7971095" cy="5544616"/>
          </a:xfrm>
        </p:spPr>
        <p:txBody>
          <a:bodyPr/>
          <a:lstStyle/>
          <a:p>
            <a:pPr lvl="0"/>
            <a:r>
              <a:rPr lang="ru-RU" sz="2800" dirty="0" smtClean="0"/>
              <a:t>4. Рассмотрите </a:t>
            </a:r>
            <a:r>
              <a:rPr lang="ru-RU" sz="2800" dirty="0" err="1"/>
              <a:t>инфографику</a:t>
            </a:r>
            <a:r>
              <a:rPr lang="ru-RU" sz="2800" dirty="0"/>
              <a:t> «Голосование это безопасно» и сделайте вывод о том, какие меры для обеспечения санитарно-эпидемиологического благополучия населения применялись на голосовании 2020 г.</a:t>
            </a:r>
          </a:p>
          <a:p>
            <a:pPr lvl="0"/>
            <a:r>
              <a:rPr lang="ru-RU" sz="2800" dirty="0" smtClean="0"/>
              <a:t>5. Какую </a:t>
            </a:r>
            <a:r>
              <a:rPr lang="ru-RU" sz="2800" dirty="0"/>
              <a:t>форму голосования вы считаете наиболее целесообразной в современном мире? Свой ответ обоснуйте.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962320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508104" y="530352"/>
            <a:ext cx="3179176" cy="570696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Социологи</a:t>
            </a:r>
            <a:r>
              <a:rPr lang="ru-RU" dirty="0"/>
              <a:t>, постоянно изучают численное изменение состава населения г. Севастополя.</a:t>
            </a:r>
          </a:p>
          <a:p>
            <a:pPr marL="0" indent="0">
              <a:buNone/>
            </a:pPr>
            <a:r>
              <a:rPr lang="ru-RU" dirty="0"/>
              <a:t>Результаты наблюдений представлены на диаграмме (данные - в тыс. человек)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</p:nvPr>
        </p:nvGraphicFramePr>
        <p:xfrm>
          <a:off x="514350" y="530225"/>
          <a:ext cx="5065713" cy="5419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46917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508104" y="530352"/>
            <a:ext cx="3179176" cy="570696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Сформулируйте по одному выводу: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а</a:t>
            </a:r>
            <a:r>
              <a:rPr lang="ru-RU" dirty="0"/>
              <a:t>) о сходстве и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б</a:t>
            </a:r>
            <a:r>
              <a:rPr lang="ru-RU" dirty="0"/>
              <a:t>) о различии в численном составе населения г. Севастополя по годам.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Выскажите </a:t>
            </a:r>
            <a:r>
              <a:rPr lang="ru-RU" dirty="0"/>
              <a:t>предположение о том, чем объясняется: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а</a:t>
            </a:r>
            <a:r>
              <a:rPr lang="ru-RU" dirty="0"/>
              <a:t>) сходство;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б</a:t>
            </a:r>
            <a:r>
              <a:rPr lang="ru-RU" dirty="0"/>
              <a:t>) различие.</a:t>
            </a: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</p:nvPr>
        </p:nvGraphicFramePr>
        <p:xfrm>
          <a:off x="514350" y="530225"/>
          <a:ext cx="5065713" cy="5419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74799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635896" y="530352"/>
            <a:ext cx="5051384" cy="5706960"/>
          </a:xfrm>
        </p:spPr>
        <p:txBody>
          <a:bodyPr>
            <a:normAutofit fontScale="85000" lnSpcReduction="20000"/>
          </a:bodyPr>
          <a:lstStyle/>
          <a:p>
            <a:pPr marL="0" indent="0" fontAlgn="base">
              <a:buNone/>
            </a:pPr>
            <a:r>
              <a:rPr lang="ru-RU" dirty="0"/>
              <a:t>Составьте план текста. Для этого выделите основные смысловые фрагменты текста и озаглавьте каждый из них</a:t>
            </a:r>
            <a:r>
              <a:rPr lang="ru-RU" dirty="0" smtClean="0"/>
              <a:t>.</a:t>
            </a:r>
            <a:r>
              <a:rPr lang="ru-RU" dirty="0"/>
              <a:t> </a:t>
            </a:r>
          </a:p>
          <a:p>
            <a:pPr marL="0" indent="0" fontAlgn="base">
              <a:buNone/>
            </a:pPr>
            <a:endParaRPr lang="ru-RU" dirty="0" smtClean="0"/>
          </a:p>
          <a:p>
            <a:pPr marL="0" indent="0" fontAlgn="base">
              <a:buNone/>
            </a:pPr>
            <a:r>
              <a:rPr lang="ru-RU" dirty="0" smtClean="0"/>
              <a:t> </a:t>
            </a:r>
            <a:r>
              <a:rPr lang="ru-RU" dirty="0"/>
              <a:t>Народонаселение Севастополя в 2021 году составляет 513 149 человек. За 2020 год на территории города родилось приблизительно 6 319 детей (коэффициент рождаемости 2,6%), а также умерло около 6 928 граждан (смертность колеблется в районе 13,7%). Естественная убыль населения составила 611 человек, а общий коэффициент прироста достиг отметки в -1,05%.</a:t>
            </a:r>
          </a:p>
          <a:p>
            <a:pPr marL="0" indent="0">
              <a:buNone/>
            </a:pPr>
            <a:r>
              <a:rPr lang="ru-RU" dirty="0" smtClean="0"/>
              <a:t>……..</a:t>
            </a:r>
            <a:endParaRPr lang="ru-RU" dirty="0"/>
          </a:p>
        </p:txBody>
      </p:sp>
      <p:pic>
        <p:nvPicPr>
          <p:cNvPr id="3074" name="Picture 2" descr="C:\Users\User\Desktop\ИС - 2021-2022\i (1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72816"/>
            <a:ext cx="3048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9316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635896" y="530352"/>
            <a:ext cx="5051384" cy="570696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u="sng" dirty="0"/>
              <a:t>Вопросы к тексту:</a:t>
            </a:r>
            <a:endParaRPr lang="ru-RU" dirty="0"/>
          </a:p>
          <a:p>
            <a:pPr marL="0" lvl="0" indent="0">
              <a:buNone/>
            </a:pPr>
            <a:r>
              <a:rPr lang="ru-RU" dirty="0" smtClean="0"/>
              <a:t>1. Укажите</a:t>
            </a:r>
            <a:r>
              <a:rPr lang="ru-RU" dirty="0"/>
              <a:t>, чем автор объясняет лидирующие позиции в миграционной политике г. Севастополя? Автор пишет, что в 2020 г. естественная убыль населения составила 611 человек. О каком движении населения здесь идёт речь? Какой фактор по мнению автора,  говорит о позитивных тенденциях в демографической обстановке г. Севастополя? </a:t>
            </a:r>
          </a:p>
          <a:p>
            <a:pPr marL="0" lvl="0" indent="0">
              <a:buNone/>
            </a:pPr>
            <a:r>
              <a:rPr lang="ru-RU" dirty="0" smtClean="0"/>
              <a:t>2. Автор </a:t>
            </a:r>
            <a:r>
              <a:rPr lang="ru-RU" dirty="0"/>
              <a:t>говорит о том, на территории Севастополя наблюдается крайне низкий показатель эмиграции. Приведите два объяснения, почему в г. Севастополе такой показатель эмиграции.</a:t>
            </a:r>
          </a:p>
          <a:p>
            <a:pPr marL="0" indent="0" fontAlgn="base">
              <a:buNone/>
            </a:pPr>
            <a:endParaRPr lang="ru-RU" dirty="0"/>
          </a:p>
        </p:txBody>
      </p:sp>
      <p:pic>
        <p:nvPicPr>
          <p:cNvPr id="3074" name="Picture 2" descr="C:\Users\User\Desktop\ИС - 2021-2022\i (1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72816"/>
            <a:ext cx="3048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4928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8162104" cy="5922984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sz="4400" dirty="0" smtClean="0"/>
              <a:t>Благодарю за внимание!</a:t>
            </a:r>
          </a:p>
          <a:p>
            <a:pPr marL="0" indent="0" algn="ctr">
              <a:buNone/>
            </a:pPr>
            <a:endParaRPr lang="ru-RU" sz="4400" dirty="0" smtClean="0"/>
          </a:p>
          <a:p>
            <a:pPr marL="0" indent="0" algn="ctr">
              <a:buNone/>
            </a:pPr>
            <a:r>
              <a:rPr lang="ru-RU" sz="3200" dirty="0" smtClean="0"/>
              <a:t>Задания для ознакомления в полном формате, предложены в докладе.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126448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solidFill>
            <a:schemeClr val="tx2">
              <a:lumMod val="10000"/>
              <a:lumOff val="90000"/>
            </a:schemeClr>
          </a:solidFill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Академические задания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solidFill>
            <a:schemeClr val="tx2">
              <a:lumMod val="10000"/>
              <a:lumOff val="90000"/>
            </a:schemeClr>
          </a:solidFill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Задания для формирования функциональной грамотности 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4357464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направлены</a:t>
            </a:r>
            <a:r>
              <a:rPr lang="ru-RU" dirty="0"/>
              <a:t>, главным образом, на оценку </a:t>
            </a:r>
            <a:r>
              <a:rPr lang="ru-RU" b="1" dirty="0"/>
              <a:t>предметного знания</a:t>
            </a:r>
            <a:r>
              <a:rPr lang="ru-RU" dirty="0"/>
              <a:t>, зачастую сводящегося к знанию фактов, и на оценку умения решать типовые (стандартные) </a:t>
            </a:r>
            <a:r>
              <a:rPr lang="ru-RU" dirty="0" smtClean="0"/>
              <a:t>задачи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4357464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smtClean="0"/>
              <a:t>развивают </a:t>
            </a:r>
            <a:r>
              <a:rPr lang="ru-RU" dirty="0"/>
              <a:t>умения добывать, сопоставлять и анализировать информацию, критически ее оценивать, интерпретировать идеи и скрытые смыслы, делать самостоятельные выводы, а главное — продуцировать собственные гипотезы, обосновывать и доказывать их состоятельность и выражать все это в форме связного, логически упорядоченного и структурированного устного или письменного текста.</a:t>
            </a:r>
          </a:p>
        </p:txBody>
      </p:sp>
    </p:spTree>
    <p:extLst>
      <p:ext uri="{BB962C8B-B14F-4D97-AF65-F5344CB8AC3E}">
        <p14:creationId xmlns:p14="http://schemas.microsoft.com/office/powerpoint/2010/main" val="1863570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solidFill>
            <a:schemeClr val="tx2">
              <a:lumMod val="10000"/>
              <a:lumOff val="90000"/>
            </a:schemeClr>
          </a:solidFill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Академические задания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solidFill>
            <a:schemeClr val="tx2">
              <a:lumMod val="10000"/>
              <a:lumOff val="90000"/>
            </a:schemeClr>
          </a:solidFill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Задания для формирования функциональной грамотности 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4357464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задания</a:t>
            </a:r>
            <a:r>
              <a:rPr lang="ru-RU" dirty="0"/>
              <a:t>, направленные на проверку формализованных знаний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4357464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задания</a:t>
            </a:r>
            <a:r>
              <a:rPr lang="ru-RU" dirty="0"/>
              <a:t>, требующие умений находить, анализировать, сравнивать, обобщать, преобразовывать информацию</a:t>
            </a:r>
          </a:p>
        </p:txBody>
      </p:sp>
    </p:spTree>
    <p:extLst>
      <p:ext uri="{BB962C8B-B14F-4D97-AF65-F5344CB8AC3E}">
        <p14:creationId xmlns:p14="http://schemas.microsoft.com/office/powerpoint/2010/main" val="1078697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/>
              <a:t>Задания для формирования читательской грамотности</a:t>
            </a:r>
            <a:endParaRPr lang="ru-RU" sz="3600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Предмет «Обществознание»</a:t>
            </a:r>
            <a:endParaRPr lang="ru-RU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232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Задание: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Autofit/>
          </a:bodyPr>
          <a:lstStyle/>
          <a:p>
            <a:r>
              <a:rPr lang="ru-RU" sz="1800" dirty="0"/>
              <a:t> Какой вид деятельности осуществляют лица, изображенные на иллюстрации? Используя обществоведческие знания, факты социальной жизни и личный социальный опыт, сформулируйте два правила, которым следует придерживаться в ходе подобной деятельности, кратко поясните их.</a:t>
            </a:r>
          </a:p>
        </p:txBody>
      </p:sp>
      <p:pic>
        <p:nvPicPr>
          <p:cNvPr id="5" name="Объект 4" descr="C:\Users\User\Desktop\chersonesos-tauride.jpg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12776"/>
            <a:ext cx="4896544" cy="344262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3123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23130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764704"/>
            <a:ext cx="2971800" cy="5544616"/>
          </a:xfrm>
        </p:spPr>
        <p:txBody>
          <a:bodyPr>
            <a:normAutofit/>
          </a:bodyPr>
          <a:lstStyle/>
          <a:p>
            <a:r>
              <a:rPr lang="ru-RU" sz="1600" dirty="0"/>
              <a:t>Ученик 11 класса Пётр М. оформил в банке «</a:t>
            </a:r>
            <a:r>
              <a:rPr lang="ru-RU" sz="1600" dirty="0" smtClean="0"/>
              <a:t>РНКБ» </a:t>
            </a:r>
            <a:r>
              <a:rPr lang="ru-RU" sz="1600" dirty="0"/>
              <a:t>дебетовую карту. Банк предложил ему для удобства использования карты подключить интернет-банкинг.</a:t>
            </a:r>
          </a:p>
          <a:p>
            <a:r>
              <a:rPr lang="ru-RU" sz="1600" dirty="0"/>
              <a:t>В чём состоит удобство пользования интернет-банкингом? Укажите одно любое удобство. Какие правила безопасности необходимо соблюдать Петру М. при пользовании интернет-банкингом? Укажите одно любое правило. Ответ запишите на бланке ответов № 2, указав номер задания.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ser\Desktop\ИС - 2021-2022\Closeup_plastic_Visa_504660_2560x14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057588"/>
            <a:ext cx="4464496" cy="2754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5497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8728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27984" y="620688"/>
            <a:ext cx="4082663" cy="5033226"/>
          </a:xfrm>
        </p:spPr>
        <p:txBody>
          <a:bodyPr>
            <a:noAutofit/>
          </a:bodyPr>
          <a:lstStyle/>
          <a:p>
            <a:r>
              <a:rPr lang="ru-RU" sz="1800" b="1" dirty="0"/>
              <a:t>Ознакомьтесь с текстом: Общий порядок общероссийского голосования по поводу одобрения изменений в Конституцию РФ.</a:t>
            </a:r>
            <a:endParaRPr lang="ru-RU" sz="1800" dirty="0"/>
          </a:p>
          <a:p>
            <a:r>
              <a:rPr lang="ru-RU" sz="1800" dirty="0"/>
              <a:t>     Общероссийское голосование по вопросу одобрения </a:t>
            </a:r>
            <a:r>
              <a:rPr lang="ru-RU" sz="1800" u="sng" dirty="0">
                <a:hlinkClick r:id="rId2"/>
              </a:rPr>
              <a:t>изменений в Конституцию Российской Федерации</a:t>
            </a:r>
            <a:r>
              <a:rPr lang="ru-RU" sz="1800" dirty="0"/>
              <a:t> проводится на всей территории Российской Федерации, а также за ее пределами в соответствии с </a:t>
            </a:r>
            <a:r>
              <a:rPr lang="ru-RU" sz="1800" u="sng" dirty="0">
                <a:hlinkClick r:id="rId3"/>
              </a:rPr>
              <a:t>Порядком, утвержденным ЦИК России</a:t>
            </a:r>
            <a:r>
              <a:rPr lang="ru-RU" sz="1800" dirty="0"/>
              <a:t>. Голосование назначено на </a:t>
            </a:r>
            <a:r>
              <a:rPr lang="ru-RU" sz="1800" b="1" dirty="0"/>
              <a:t>1 июля 2020 года, время его проведения – с 8:00 до 20:00 по местному времени.</a:t>
            </a:r>
            <a:endParaRPr lang="ru-RU" sz="1800" dirty="0"/>
          </a:p>
          <a:p>
            <a:r>
              <a:rPr lang="ru-RU" sz="1800" dirty="0" smtClean="0"/>
              <a:t>.....</a:t>
            </a:r>
            <a:endParaRPr lang="ru-RU" sz="1800" dirty="0"/>
          </a:p>
        </p:txBody>
      </p:sp>
      <p:pic>
        <p:nvPicPr>
          <p:cNvPr id="2050" name="Picture 2" descr="C:\Users\User\Desktop\ИС - 2021-2022\scale_1200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636794"/>
            <a:ext cx="3744913" cy="3073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5161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516215" y="548680"/>
            <a:ext cx="1994431" cy="5105234"/>
          </a:xfrm>
        </p:spPr>
        <p:txBody>
          <a:bodyPr/>
          <a:lstStyle/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r>
              <a:rPr lang="ru-RU" b="1" dirty="0" smtClean="0"/>
              <a:t>Ознакомьтесь </a:t>
            </a:r>
            <a:r>
              <a:rPr lang="ru-RU" b="1" dirty="0"/>
              <a:t>с </a:t>
            </a:r>
            <a:r>
              <a:rPr lang="ru-RU" b="1" dirty="0" err="1"/>
              <a:t>инфографикой</a:t>
            </a:r>
            <a:r>
              <a:rPr lang="ru-RU" b="1" dirty="0"/>
              <a:t>:</a:t>
            </a:r>
            <a:endParaRPr lang="ru-RU" dirty="0"/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  <p:pic>
        <p:nvPicPr>
          <p:cNvPr id="5" name="Объект 4" descr="C:\Users\User\Desktop\EbYsfTZXgAgjW9u.jpg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1577788"/>
            <a:ext cx="5904657" cy="34353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2557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9552" y="692696"/>
            <a:ext cx="7971095" cy="5544616"/>
          </a:xfrm>
        </p:spPr>
        <p:txBody>
          <a:bodyPr>
            <a:normAutofit/>
          </a:bodyPr>
          <a:lstStyle/>
          <a:p>
            <a:r>
              <a:rPr lang="ru-RU" sz="2000" b="1" dirty="0"/>
              <a:t>Задания:</a:t>
            </a:r>
            <a:endParaRPr lang="ru-RU" sz="2000" dirty="0"/>
          </a:p>
          <a:p>
            <a:pPr lvl="0"/>
            <a:r>
              <a:rPr lang="ru-RU" sz="2000" dirty="0" smtClean="0"/>
              <a:t>1. Какие </a:t>
            </a:r>
            <a:r>
              <a:rPr lang="ru-RU" sz="2000" dirty="0"/>
              <a:t>дополнительные возможности предусмотрены для участников голосования, если они не смогут 1 июля 2020 года прибыть на участок голосования, на котором они включены в список участников голосования?</a:t>
            </a:r>
          </a:p>
          <a:p>
            <a:r>
              <a:rPr lang="ru-RU" sz="2000" dirty="0" smtClean="0"/>
              <a:t>2. На </a:t>
            </a:r>
            <a:r>
              <a:rPr lang="ru-RU" sz="2000" dirty="0"/>
              <a:t>избирательный участок в с. Терновка пришел  Глава внутригородского муниципального образования, исполняющий полномочия председателя Совета, Глава местной администрации Терновского муниципального округа В.В., которого хорошо знали все жители населённого пункта.  В.В. со всеми поздоровался и подошел к члену избирательной комиссии Марии Ивановне, которая предложила ему предъявить паспорт и получить бюллетень, однако избиратель В.В. ответил, что паспорта у него с собой нет, есть только ксерокс паспорта и попросил выдать бюллетень</a:t>
            </a:r>
            <a:r>
              <a:rPr lang="ru-RU" sz="2000" dirty="0" smtClean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95558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Аспект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Аспект">
    <a:majorFont>
      <a:latin typeface="Verdana"/>
      <a:ea typeface=""/>
      <a:cs typeface=""/>
      <a:font script="Jpan" typeface="ＭＳ ゴシック"/>
      <a:font script="Hang" typeface="굴림"/>
      <a:font script="Hans" typeface="微软雅黑"/>
      <a:font script="Hant" typeface="微軟正黑體"/>
      <a:font script="Arab" typeface="Tahoma"/>
      <a:font script="Hebr" typeface="Tahoma"/>
      <a:font script="Thai" typeface="Frees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Verdana"/>
      <a:font script="Uigh" typeface="Microsoft Uighur"/>
      <a:font script="Geor" typeface="Sylfaen"/>
    </a:majorFont>
    <a:minorFont>
      <a:latin typeface="Verdana"/>
      <a:ea typeface=""/>
      <a:cs typeface=""/>
      <a:font script="Jpan" typeface="ＭＳ ゴシック"/>
      <a:font script="Hang" typeface="굴림"/>
      <a:font script="Hans" typeface="微软雅黑"/>
      <a:font script="Hant" typeface="微軟正黑體"/>
      <a:font script="Arab" typeface="Tahoma"/>
      <a:font script="Hebr" typeface="Tahoma"/>
      <a:font script="Thai" typeface="Frees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Verdana"/>
      <a:font script="Uigh" typeface="Microsoft Uighur"/>
      <a:font script="Geor" typeface="Sylfaen"/>
    </a:minorFont>
  </a:fontScheme>
  <a:fmtScheme name="Аспект">
    <a:fillStyleLst>
      <a:solidFill>
        <a:schemeClr val="phClr"/>
      </a:solidFill>
      <a:gradFill rotWithShape="1">
        <a:gsLst>
          <a:gs pos="0">
            <a:schemeClr val="phClr">
              <a:tint val="65000"/>
              <a:satMod val="270000"/>
            </a:schemeClr>
          </a:gs>
          <a:gs pos="25000">
            <a:schemeClr val="phClr">
              <a:tint val="60000"/>
              <a:satMod val="300000"/>
            </a:schemeClr>
          </a:gs>
          <a:gs pos="100000">
            <a:schemeClr val="phClr">
              <a:tint val="29000"/>
              <a:satMod val="40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45000"/>
              <a:satMod val="155000"/>
            </a:schemeClr>
          </a:gs>
          <a:gs pos="60000">
            <a:schemeClr val="phClr">
              <a:shade val="95000"/>
              <a:satMod val="150000"/>
            </a:schemeClr>
          </a:gs>
          <a:gs pos="100000">
            <a:schemeClr val="phClr">
              <a:tint val="87000"/>
              <a:satMod val="2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atMod val="150000"/>
          </a:schemeClr>
        </a:solidFill>
        <a:prstDash val="solid"/>
      </a:ln>
      <a:ln w="425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5500" dist="38100" dir="5400000" rotWithShape="0">
            <a:srgbClr val="000000">
              <a:alpha val="40000"/>
            </a:srgbClr>
          </a:outerShdw>
        </a:effectLst>
      </a:effectStyle>
      <a:effectStyle>
        <a:effectLst>
          <a:outerShdw blurRad="65500" dist="38100" dir="5400000" rotWithShape="0">
            <a:srgbClr val="000000">
              <a:alpha val="40000"/>
            </a:srgbClr>
          </a:outerShdw>
        </a:effectLst>
      </a:effectStyle>
      <a:effectStyle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2000000"/>
          </a:lightRig>
        </a:scene3d>
        <a:sp3d prstMaterial="powder">
          <a:bevelT h="508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shade val="35000"/>
              <a:satMod val="150000"/>
            </a:schemeClr>
          </a:gs>
          <a:gs pos="45000">
            <a:schemeClr val="phClr">
              <a:shade val="68000"/>
              <a:satMod val="155000"/>
            </a:schemeClr>
          </a:gs>
          <a:gs pos="100000">
            <a:schemeClr val="phClr">
              <a:tint val="70000"/>
              <a:satMod val="175000"/>
            </a:schemeClr>
          </a:gs>
        </a:gsLst>
        <a:lin ang="16200000" scaled="0"/>
      </a:gradFill>
      <a:blipFill>
        <a:blip xmlns:r="http://schemas.openxmlformats.org/officeDocument/2006/relationships" r:embed="rId1">
          <a:duotone>
            <a:schemeClr val="phClr">
              <a:shade val="800"/>
              <a:satMod val="150000"/>
            </a:schemeClr>
            <a:schemeClr val="phClr">
              <a:tint val="80000"/>
              <a:satMod val="150000"/>
            </a:schemeClr>
          </a:duotone>
        </a:blip>
        <a:tile tx="0" ty="0" sx="75000" sy="75000" flip="none" algn="tl"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79</TotalTime>
  <Words>597</Words>
  <Application>Microsoft Office PowerPoint</Application>
  <PresentationFormat>Экран (4:3)</PresentationFormat>
  <Paragraphs>72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Аспект</vt:lpstr>
      <vt:lpstr>Тема: Академическое задание и задание для формирования функциональной грамотности: основные отличия </vt:lpstr>
      <vt:lpstr>Презентация PowerPoint</vt:lpstr>
      <vt:lpstr>Презентация PowerPoint</vt:lpstr>
      <vt:lpstr>Задания для формирования читательской грамотности</vt:lpstr>
      <vt:lpstr>Задание: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11</cp:revision>
  <dcterms:created xsi:type="dcterms:W3CDTF">2021-11-15T17:51:07Z</dcterms:created>
  <dcterms:modified xsi:type="dcterms:W3CDTF">2021-11-20T11:52:58Z</dcterms:modified>
</cp:coreProperties>
</file>