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303" r:id="rId4"/>
    <p:sldId id="296" r:id="rId5"/>
    <p:sldId id="297" r:id="rId6"/>
    <p:sldId id="298" r:id="rId7"/>
    <p:sldId id="257" r:id="rId8"/>
    <p:sldId id="259" r:id="rId9"/>
    <p:sldId id="299" r:id="rId10"/>
    <p:sldId id="300" r:id="rId11"/>
    <p:sldId id="301" r:id="rId12"/>
    <p:sldId id="302" r:id="rId13"/>
    <p:sldId id="262" r:id="rId14"/>
    <p:sldId id="258" r:id="rId15"/>
    <p:sldId id="265" r:id="rId16"/>
    <p:sldId id="305" r:id="rId17"/>
    <p:sldId id="278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90" r:id="rId26"/>
    <p:sldId id="291" r:id="rId27"/>
    <p:sldId id="292" r:id="rId28"/>
    <p:sldId id="293" r:id="rId29"/>
    <p:sldId id="294" r:id="rId30"/>
    <p:sldId id="306" r:id="rId31"/>
    <p:sldId id="264" r:id="rId32"/>
    <p:sldId id="267" r:id="rId33"/>
    <p:sldId id="270" r:id="rId34"/>
    <p:sldId id="271" r:id="rId35"/>
    <p:sldId id="272" r:id="rId36"/>
    <p:sldId id="273" r:id="rId37"/>
    <p:sldId id="274" r:id="rId38"/>
    <p:sldId id="277" r:id="rId39"/>
    <p:sldId id="269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0" autoAdjust="0"/>
    <p:restoredTop sz="94660"/>
  </p:normalViewPr>
  <p:slideViewPr>
    <p:cSldViewPr>
      <p:cViewPr>
        <p:scale>
          <a:sx n="64" d="100"/>
          <a:sy n="64" d="100"/>
        </p:scale>
        <p:origin x="-15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Эмоционая</c:v>
                </c:pt>
                <c:pt idx="1">
                  <c:v>Познавательная</c:v>
                </c:pt>
                <c:pt idx="2">
                  <c:v>Волевые</c:v>
                </c:pt>
                <c:pt idx="3">
                  <c:v>Социальные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0.77000000000000068</c:v>
                </c:pt>
                <c:pt idx="1">
                  <c:v>0.69000000000000072</c:v>
                </c:pt>
                <c:pt idx="2">
                  <c:v>0.71000000000000063</c:v>
                </c:pt>
                <c:pt idx="3">
                  <c:v>0.68000000000000016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Эмоционая</c:v>
                </c:pt>
                <c:pt idx="1">
                  <c:v>Познавательная</c:v>
                </c:pt>
                <c:pt idx="2">
                  <c:v>Волевые</c:v>
                </c:pt>
                <c:pt idx="3">
                  <c:v>Социальные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Эмоционая</c:v>
                </c:pt>
                <c:pt idx="1">
                  <c:v>Познавательная</c:v>
                </c:pt>
                <c:pt idx="2">
                  <c:v>Волевые</c:v>
                </c:pt>
                <c:pt idx="3">
                  <c:v>Социальные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244032"/>
        <c:axId val="133245568"/>
      </c:barChart>
      <c:catAx>
        <c:axId val="133244032"/>
        <c:scaling>
          <c:orientation val="minMax"/>
        </c:scaling>
        <c:delete val="0"/>
        <c:axPos val="l"/>
        <c:majorTickMark val="out"/>
        <c:minorTickMark val="none"/>
        <c:tickLblPos val="nextTo"/>
        <c:crossAx val="133245568"/>
        <c:crosses val="autoZero"/>
        <c:auto val="1"/>
        <c:lblAlgn val="ctr"/>
        <c:lblOffset val="100"/>
        <c:noMultiLvlLbl val="0"/>
      </c:catAx>
      <c:valAx>
        <c:axId val="133245568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1332440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543800" cy="2088232"/>
          </a:xfrm>
        </p:spPr>
        <p:txBody>
          <a:bodyPr/>
          <a:lstStyle/>
          <a:p>
            <a:pPr algn="ctr"/>
            <a:r>
              <a:rPr lang="ru-RU" sz="4000" dirty="0" smtClean="0"/>
              <a:t>Низкая </a:t>
            </a:r>
            <a:r>
              <a:rPr lang="ru-RU" sz="4000" dirty="0"/>
              <a:t>учебная мотивация обучающихся: пути решения проблемы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2708920"/>
            <a:ext cx="6264696" cy="2016224"/>
          </a:xfrm>
        </p:spPr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dirty="0" smtClean="0"/>
              <a:t>ГБОУ СОШ № 59 им. </a:t>
            </a:r>
            <a:r>
              <a:rPr lang="ru-RU" dirty="0" smtClean="0">
                <a:effectLst/>
              </a:rPr>
              <a:t>старшего </a:t>
            </a:r>
            <a:r>
              <a:rPr lang="ru-RU" dirty="0">
                <a:effectLst/>
              </a:rPr>
              <a:t>сержанта милиции Скоробогатова Евгения </a:t>
            </a:r>
            <a:r>
              <a:rPr lang="ru-RU" dirty="0" smtClean="0">
                <a:effectLst/>
              </a:rPr>
              <a:t>Геннадьевича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dirty="0" smtClean="0">
                <a:effectLst/>
              </a:rPr>
              <a:t>ГБОУ СОШ № 40 имени </a:t>
            </a:r>
            <a:r>
              <a:rPr lang="ru-RU" dirty="0">
                <a:effectLst/>
              </a:rPr>
              <a:t>Г.А. </a:t>
            </a:r>
            <a:r>
              <a:rPr lang="ru-RU" dirty="0" err="1">
                <a:effectLst/>
              </a:rPr>
              <a:t>Александера</a:t>
            </a:r>
            <a:endParaRPr lang="ru-RU" dirty="0" smtClean="0">
              <a:effectLst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dirty="0" smtClean="0">
                <a:effectLst/>
              </a:rPr>
              <a:t>ГБОУ СОШ № 25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3429" y="5013176"/>
            <a:ext cx="30963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17.11.2021 г.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8955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360512"/>
          </a:xfrm>
        </p:spPr>
        <p:txBody>
          <a:bodyPr/>
          <a:lstStyle/>
          <a:p>
            <a:pPr algn="ctr"/>
            <a:r>
              <a:rPr lang="ru-RU" sz="3500" dirty="0" smtClean="0"/>
              <a:t>Недостаточное развитие волевой сферы</a:t>
            </a:r>
            <a:endParaRPr lang="ru-RU" sz="35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266" y="1916832"/>
            <a:ext cx="3492726" cy="271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16832"/>
            <a:ext cx="3724538" cy="271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443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360512"/>
          </a:xfrm>
        </p:spPr>
        <p:txBody>
          <a:bodyPr/>
          <a:lstStyle/>
          <a:p>
            <a:pPr algn="ctr"/>
            <a:r>
              <a:rPr lang="ru-RU" sz="3500" dirty="0" smtClean="0"/>
              <a:t>Пониженная самооценка ученика</a:t>
            </a:r>
            <a:br>
              <a:rPr lang="ru-RU" sz="3500" dirty="0" smtClean="0"/>
            </a:br>
            <a:endParaRPr lang="ru-RU" sz="35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51251"/>
            <a:ext cx="3566171" cy="3051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651251"/>
            <a:ext cx="3851919" cy="3051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52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360512"/>
          </a:xfrm>
        </p:spPr>
        <p:txBody>
          <a:bodyPr/>
          <a:lstStyle/>
          <a:p>
            <a:pPr algn="ctr"/>
            <a:r>
              <a:rPr lang="ru-RU" dirty="0" smtClean="0"/>
              <a:t>Взаимоотношения </a:t>
            </a:r>
            <a:br>
              <a:rPr lang="ru-RU" dirty="0" smtClean="0"/>
            </a:br>
            <a:r>
              <a:rPr lang="ru-RU" dirty="0" smtClean="0"/>
              <a:t>в классе</a:t>
            </a:r>
            <a:endParaRPr lang="ru-RU" dirty="0"/>
          </a:p>
        </p:txBody>
      </p:sp>
      <p:pic>
        <p:nvPicPr>
          <p:cNvPr id="5122" name="Picture 2" descr="C:\Users\User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3888432" cy="27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2bull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3918045" cy="27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37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Личность учителя</a:t>
            </a:r>
          </a:p>
        </p:txBody>
      </p:sp>
      <p:pic>
        <p:nvPicPr>
          <p:cNvPr id="2050" name="Picture 2" descr="C:\Users\User\Desktop\scale_1200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4032448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Фото_ Високий Замок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597" y="1484784"/>
            <a:ext cx="393286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71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Внешние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755576" y="1371600"/>
            <a:ext cx="3865192" cy="3569568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>
                <a:effectLst/>
              </a:rPr>
              <a:t>понижение ценности образования в </a:t>
            </a:r>
            <a:r>
              <a:rPr lang="ru-RU" sz="2400" dirty="0" smtClean="0">
                <a:effectLst/>
              </a:rPr>
              <a:t>обществе;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effectLst/>
              </a:rPr>
              <a:t>семейный уклад;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effectLst/>
              </a:rPr>
              <a:t>уровень воспитанности;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effectLst/>
              </a:rPr>
              <a:t>отношение </a:t>
            </a:r>
            <a:r>
              <a:rPr lang="ru-RU" sz="2400" dirty="0">
                <a:effectLst/>
              </a:rPr>
              <a:t>к образованию своих </a:t>
            </a:r>
            <a:r>
              <a:rPr lang="ru-RU" sz="2400" dirty="0" smtClean="0">
                <a:effectLst/>
              </a:rPr>
              <a:t>детей;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>
                <a:effectLst/>
              </a:rPr>
              <a:t>н</a:t>
            </a:r>
            <a:r>
              <a:rPr lang="ru-RU" sz="2400" dirty="0" smtClean="0">
                <a:effectLst/>
              </a:rPr>
              <a:t>есовершенная организация учебного процесса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Внутренние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5148064" y="1340768"/>
            <a:ext cx="3672408" cy="3785592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>
                <a:effectLst/>
              </a:rPr>
              <a:t>слабое здоровье учащихся или особенности их нервной </a:t>
            </a:r>
            <a:r>
              <a:rPr lang="ru-RU" sz="2400" dirty="0" smtClean="0">
                <a:effectLst/>
              </a:rPr>
              <a:t>системы;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effectLst/>
              </a:rPr>
              <a:t>низкое </a:t>
            </a:r>
            <a:r>
              <a:rPr lang="ru-RU" sz="2400" dirty="0">
                <a:effectLst/>
              </a:rPr>
              <a:t>развитие </a:t>
            </a:r>
            <a:r>
              <a:rPr lang="ru-RU" sz="2400" dirty="0" smtClean="0">
                <a:effectLst/>
              </a:rPr>
              <a:t>интеллекта;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effectLst/>
              </a:rPr>
              <a:t>недостаточное </a:t>
            </a:r>
            <a:r>
              <a:rPr lang="ru-RU" sz="2400" dirty="0">
                <a:effectLst/>
              </a:rPr>
              <a:t>развитие </a:t>
            </a:r>
            <a:r>
              <a:rPr lang="ru-RU" sz="2400" dirty="0" err="1">
                <a:effectLst/>
              </a:rPr>
              <a:t>вoлевой</a:t>
            </a:r>
            <a:r>
              <a:rPr lang="ru-RU" sz="2400" dirty="0">
                <a:effectLst/>
              </a:rPr>
              <a:t> </a:t>
            </a:r>
            <a:r>
              <a:rPr lang="ru-RU" sz="2400" dirty="0" smtClean="0">
                <a:effectLst/>
              </a:rPr>
              <a:t>сферы;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effectLst/>
              </a:rPr>
              <a:t>пониженная </a:t>
            </a:r>
            <a:r>
              <a:rPr lang="ru-RU" sz="2400" dirty="0">
                <a:effectLst/>
              </a:rPr>
              <a:t>самооценка ученика</a:t>
            </a:r>
            <a:endParaRPr lang="ru-RU" sz="2400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77240" y="5229200"/>
            <a:ext cx="7543800" cy="1368152"/>
          </a:xfrm>
        </p:spPr>
        <p:txBody>
          <a:bodyPr/>
          <a:lstStyle/>
          <a:p>
            <a:pPr algn="ctr"/>
            <a:r>
              <a:rPr lang="ru-RU" sz="2800" dirty="0">
                <a:effectLst/>
              </a:rPr>
              <a:t>П</a:t>
            </a:r>
            <a:r>
              <a:rPr lang="ru-RU" sz="2800" dirty="0" smtClean="0">
                <a:effectLst/>
              </a:rPr>
              <a:t>ричины</a:t>
            </a:r>
            <a:r>
              <a:rPr lang="ru-RU" sz="2800" dirty="0">
                <a:effectLst/>
              </a:rPr>
              <a:t>, которые </a:t>
            </a:r>
            <a:r>
              <a:rPr lang="ru-RU" sz="2800" dirty="0" smtClean="0">
                <a:effectLst/>
              </a:rPr>
              <a:t>приводят </a:t>
            </a:r>
            <a:r>
              <a:rPr lang="ru-RU" sz="2800" dirty="0">
                <a:effectLst/>
              </a:rPr>
              <a:t>к снижению интереса к учебе, отсутствию мотивации, нежеланию </a:t>
            </a:r>
            <a:r>
              <a:rPr lang="ru-RU" sz="2800" dirty="0" smtClean="0">
                <a:effectLst/>
              </a:rPr>
              <a:t>учиться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6101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543800" cy="2088232"/>
          </a:xfrm>
        </p:spPr>
        <p:txBody>
          <a:bodyPr/>
          <a:lstStyle/>
          <a:p>
            <a:pPr algn="ctr"/>
            <a:r>
              <a:rPr lang="ru-RU" sz="4000" dirty="0" smtClean="0"/>
              <a:t>Низкая </a:t>
            </a:r>
            <a:r>
              <a:rPr lang="ru-RU" sz="4000" dirty="0"/>
              <a:t>учебная мотивация обучающихся: пути решения проблемы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2708920"/>
            <a:ext cx="6264696" cy="2592288"/>
          </a:xfrm>
        </p:spPr>
        <p:txBody>
          <a:bodyPr>
            <a:normAutofit/>
          </a:bodyPr>
          <a:lstStyle/>
          <a:p>
            <a:pPr lvl="0" algn="just"/>
            <a:r>
              <a:rPr lang="ru-RU" sz="2400" b="1" dirty="0" smtClean="0">
                <a:solidFill>
                  <a:srgbClr val="00B050"/>
                </a:solidFill>
                <a:effectLst/>
              </a:rPr>
              <a:t>2. Исследование </a:t>
            </a:r>
            <a:r>
              <a:rPr lang="ru-RU" sz="2400" b="1" dirty="0">
                <a:solidFill>
                  <a:srgbClr val="00B050"/>
                </a:solidFill>
                <a:effectLst/>
              </a:rPr>
              <a:t>познавательной мотивации и её влияния на успеваемость обучающихся в ГБОУ СОШ № 59. </a:t>
            </a:r>
            <a:endParaRPr lang="ru-RU" sz="2400" b="1" dirty="0" smtClean="0">
              <a:solidFill>
                <a:srgbClr val="00B050"/>
              </a:solidFill>
              <a:effectLst/>
            </a:endParaRPr>
          </a:p>
          <a:p>
            <a:pPr lvl="0"/>
            <a:r>
              <a:rPr lang="ru-RU" dirty="0" smtClean="0">
                <a:effectLst/>
              </a:rPr>
              <a:t>Докладчик:  </a:t>
            </a:r>
            <a:r>
              <a:rPr lang="ru-RU" dirty="0">
                <a:effectLst/>
              </a:rPr>
              <a:t>методист по ВР </a:t>
            </a:r>
            <a:r>
              <a:rPr lang="ru-RU" dirty="0" smtClean="0">
                <a:effectLst/>
              </a:rPr>
              <a:t>- Колесникова </a:t>
            </a:r>
            <a:r>
              <a:rPr lang="ru-RU" dirty="0">
                <a:effectLst/>
              </a:rPr>
              <a:t>Ольга Александровна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3429" y="5661248"/>
            <a:ext cx="30963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17.11.2021 г.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4980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78581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Изучение учебной мотивации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214282" y="1214422"/>
            <a:ext cx="8286808" cy="52864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/>
              <a:t>С обучающимися 5,7, 9 классов была проведена</a:t>
            </a:r>
          </a:p>
          <a:p>
            <a:pPr>
              <a:buNone/>
            </a:pPr>
            <a:r>
              <a:rPr lang="ru-RU" sz="1800" dirty="0" smtClean="0"/>
              <a:t> диагностика по выявлению уровня мотивации к </a:t>
            </a:r>
          </a:p>
          <a:p>
            <a:pPr>
              <a:buNone/>
            </a:pPr>
            <a:r>
              <a:rPr lang="ru-RU" sz="1800" dirty="0" smtClean="0"/>
              <a:t>учебной деятельности </a:t>
            </a:r>
            <a:r>
              <a:rPr lang="ru-RU" sz="1800" dirty="0" smtClean="0">
                <a:latin typeface="Monotype Corsiva" pitchFamily="66" charset="0"/>
              </a:rPr>
              <a:t>(</a:t>
            </a:r>
            <a:r>
              <a:rPr lang="ru-RU" sz="1800" dirty="0" err="1" smtClean="0">
                <a:latin typeface="Monotype Corsiva" pitchFamily="66" charset="0"/>
              </a:rPr>
              <a:t>методикеа</a:t>
            </a:r>
            <a:r>
              <a:rPr lang="ru-RU" sz="1800" dirty="0" smtClean="0">
                <a:latin typeface="Monotype Corsiva" pitchFamily="66" charset="0"/>
              </a:rPr>
              <a:t> М.И. Лукьяновой, Н.В. </a:t>
            </a:r>
            <a:r>
              <a:rPr lang="ru-RU" sz="1800" dirty="0" err="1" smtClean="0">
                <a:latin typeface="Monotype Corsiva" pitchFamily="66" charset="0"/>
              </a:rPr>
              <a:t>Калининой</a:t>
            </a:r>
            <a:r>
              <a:rPr lang="ru-RU" sz="1800" dirty="0" smtClean="0">
                <a:latin typeface="Monotype Corsiva" pitchFamily="66" charset="0"/>
              </a:rPr>
              <a:t>).</a:t>
            </a:r>
          </a:p>
          <a:p>
            <a:pPr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Изучение мотивационной составляющей деятельности учащихся позволяет получить информацию о качестве работы образовательного учреждения. Именно мотивационная составляющая определяет способность школьника ставить и успешно решать учебные задачи.</a:t>
            </a: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/>
              <a:t>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Полученные результаты позволяют наметить пути решения выявленных проблем, направить внимание педагогов на способы повышения учебной мотивации у обучающихся.</a:t>
            </a: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s://ciur.ru/izh/s42_izh/2020/fgos1.png"/>
          <p:cNvPicPr>
            <a:picLocks noChangeAspect="1" noChangeArrowheads="1"/>
          </p:cNvPicPr>
          <p:nvPr/>
        </p:nvPicPr>
        <p:blipFill>
          <a:blip r:embed="rId2"/>
          <a:srcRect l="19444" t="3914" r="16667" b="2162"/>
          <a:stretch>
            <a:fillRect/>
          </a:stretch>
        </p:blipFill>
        <p:spPr bwMode="auto">
          <a:xfrm>
            <a:off x="6786578" y="0"/>
            <a:ext cx="1857389" cy="1938145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3"/>
          <a:srcRect l="35786" t="37813" r="38195" b="36442"/>
          <a:stretch>
            <a:fillRect/>
          </a:stretch>
        </p:blipFill>
        <p:spPr bwMode="auto">
          <a:xfrm>
            <a:off x="2214546" y="2285992"/>
            <a:ext cx="335758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78581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Изучение учебной мотивации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214282" y="1214422"/>
            <a:ext cx="8286808" cy="5286412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Monotype Corsiva" pitchFamily="66" charset="0"/>
            </a:endParaRPr>
          </a:p>
          <a:p>
            <a:pPr>
              <a:buNone/>
            </a:pPr>
            <a:endParaRPr lang="ru-RU" dirty="0" smtClean="0"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>
          <a:xfrm>
            <a:off x="6357950" y="857232"/>
            <a:ext cx="2000264" cy="14573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 descr="https://ciur.ru/izh/s42_izh/2020/fgos1.png"/>
          <p:cNvPicPr>
            <a:picLocks noChangeAspect="1" noChangeArrowheads="1"/>
          </p:cNvPicPr>
          <p:nvPr/>
        </p:nvPicPr>
        <p:blipFill>
          <a:blip r:embed="rId2"/>
          <a:srcRect l="19444" t="3914" r="16667" b="2162"/>
          <a:stretch>
            <a:fillRect/>
          </a:stretch>
        </p:blipFill>
        <p:spPr bwMode="auto">
          <a:xfrm>
            <a:off x="6715140" y="0"/>
            <a:ext cx="1785951" cy="18636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1142984"/>
            <a:ext cx="4286280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Результаты диагностики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8715404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163121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25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Обучающиеся  выбирали для окончания предложения 3 варианта из</a:t>
            </a:r>
            <a:r>
              <a:rPr lang="ru-RU" sz="16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предлагаемых ответов, самые справедливые и действительные по отношению к ним.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1825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Я стараюсь учиться лучше, чтобы...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25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        получить хорошую отметку;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  наш класс был лучшим;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   принести больше пользы людям;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 получать впоследствии много денег;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 меня уважали и хвалили товарищи;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е)  меня любила и хвалила учительница;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ж) меня хвалили родители;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  мне покупали красивые вещи;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и)  меня не наказывали;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к)  я больше знал и умел.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/>
          <a:srcRect l="23850" t="48937" r="25842" b="17379"/>
          <a:stretch>
            <a:fillRect/>
          </a:stretch>
        </p:blipFill>
        <p:spPr bwMode="auto">
          <a:xfrm>
            <a:off x="285720" y="3571852"/>
            <a:ext cx="850112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78581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Изучение учебной мотивации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214282" y="1214422"/>
            <a:ext cx="8286808" cy="5286412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Monotype Corsiva" pitchFamily="66" charset="0"/>
            </a:endParaRPr>
          </a:p>
          <a:p>
            <a:pPr>
              <a:buNone/>
            </a:pPr>
            <a:endParaRPr lang="ru-RU" dirty="0" smtClean="0"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>
          <a:xfrm>
            <a:off x="6357950" y="857232"/>
            <a:ext cx="2000264" cy="14573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 descr="https://ciur.ru/izh/s42_izh/2020/fgos1.png"/>
          <p:cNvPicPr>
            <a:picLocks noChangeAspect="1" noChangeArrowheads="1"/>
          </p:cNvPicPr>
          <p:nvPr/>
        </p:nvPicPr>
        <p:blipFill>
          <a:blip r:embed="rId2"/>
          <a:srcRect l="19444" t="3914" r="16667" b="2162"/>
          <a:stretch>
            <a:fillRect/>
          </a:stretch>
        </p:blipFill>
        <p:spPr bwMode="auto">
          <a:xfrm>
            <a:off x="6715140" y="0"/>
            <a:ext cx="1785951" cy="18636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1142984"/>
            <a:ext cx="4286280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Результаты диагностики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8715404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116955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b="1" dirty="0" smtClean="0"/>
              <a:t>2</a:t>
            </a: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        Я не могу учиться лучше, так как...</a:t>
            </a:r>
          </a:p>
          <a:p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/>
              <a:t>а) у меня есть более интересные  дела;  б) можно учиться плохо, а зарабатывать впоследствии хорошо; в) мне мешают дома; г) в школе меня часто ругают; </a:t>
            </a:r>
            <a:r>
              <a:rPr lang="ru-RU" sz="1100" dirty="0" err="1" smtClean="0"/>
              <a:t>д</a:t>
            </a:r>
            <a:r>
              <a:rPr lang="ru-RU" sz="1100" dirty="0" smtClean="0"/>
              <a:t>) мне просто не хочется учиться;  е) не могу заставить себя делать это;  ж) мне трудно усвоить учебный материал;   </a:t>
            </a:r>
            <a:r>
              <a:rPr lang="ru-RU" sz="1100" dirty="0" err="1" smtClean="0"/>
              <a:t>з</a:t>
            </a:r>
            <a:r>
              <a:rPr lang="ru-RU" sz="1100" dirty="0" smtClean="0"/>
              <a:t>) я не успеваю работать вместе со всеми.</a:t>
            </a:r>
          </a:p>
          <a:p>
            <a:pPr marL="0" marR="0" lvl="0" indent="1825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/>
          <a:srcRect l="23596" t="47913" r="24368" b="13003"/>
          <a:stretch>
            <a:fillRect/>
          </a:stretch>
        </p:blipFill>
        <p:spPr bwMode="auto">
          <a:xfrm>
            <a:off x="214282" y="2928934"/>
            <a:ext cx="850112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78581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Изучение учебной мотивации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214282" y="1214422"/>
            <a:ext cx="8286808" cy="5286412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Monotype Corsiva" pitchFamily="66" charset="0"/>
            </a:endParaRPr>
          </a:p>
          <a:p>
            <a:pPr>
              <a:buNone/>
            </a:pPr>
            <a:endParaRPr lang="ru-RU" dirty="0" smtClean="0"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>
          <a:xfrm>
            <a:off x="6357950" y="857232"/>
            <a:ext cx="2000264" cy="14573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 descr="https://ciur.ru/izh/s42_izh/2020/fgos1.png"/>
          <p:cNvPicPr>
            <a:picLocks noChangeAspect="1" noChangeArrowheads="1"/>
          </p:cNvPicPr>
          <p:nvPr/>
        </p:nvPicPr>
        <p:blipFill>
          <a:blip r:embed="rId2"/>
          <a:srcRect l="19444" t="3914" r="16667" b="2162"/>
          <a:stretch>
            <a:fillRect/>
          </a:stretch>
        </p:blipFill>
        <p:spPr bwMode="auto">
          <a:xfrm>
            <a:off x="6715140" y="0"/>
            <a:ext cx="1785951" cy="18636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1142984"/>
            <a:ext cx="4286280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Результаты диагностики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8715404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2071678"/>
            <a:ext cx="8215370" cy="8925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        Если я получаю хорошую отметку, мне больше всего нравится то, что...</a:t>
            </a:r>
          </a:p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 я хорошо знаю учебный материал;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  мои товарищи будут мной довольны;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в) я буду считаться хорошим учеником;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г) мама будет довольна;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  учительница будет рада;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е)  мне купят красивую вещь;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ж)  меня не будут наказывать;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  я не буду тянуть класс назад.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3"/>
          <a:srcRect l="23993" t="45692" r="25564" b="15562"/>
          <a:stretch>
            <a:fillRect/>
          </a:stretch>
        </p:blipFill>
        <p:spPr bwMode="auto">
          <a:xfrm>
            <a:off x="285720" y="2928934"/>
            <a:ext cx="842968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543800" cy="2088232"/>
          </a:xfrm>
        </p:spPr>
        <p:txBody>
          <a:bodyPr/>
          <a:lstStyle/>
          <a:p>
            <a:pPr algn="ctr"/>
            <a:r>
              <a:rPr lang="ru-RU" sz="4000" dirty="0" smtClean="0"/>
              <a:t>Низкая </a:t>
            </a:r>
            <a:r>
              <a:rPr lang="ru-RU" sz="4000" dirty="0"/>
              <a:t>учебная мотивация обучающихся: пути решения проблемы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2708920"/>
            <a:ext cx="6264696" cy="2592288"/>
          </a:xfrm>
        </p:spPr>
        <p:txBody>
          <a:bodyPr>
            <a:normAutofit/>
          </a:bodyPr>
          <a:lstStyle/>
          <a:p>
            <a:pPr marL="457200" lvl="0" indent="-4572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  <a:effectLst/>
              </a:rPr>
              <a:t>Причины </a:t>
            </a:r>
            <a:r>
              <a:rPr lang="ru-RU" sz="2800" b="1" dirty="0">
                <a:solidFill>
                  <a:srgbClr val="00B050"/>
                </a:solidFill>
                <a:effectLst/>
              </a:rPr>
              <a:t>низкой учебной мотивации обучающихся. </a:t>
            </a:r>
            <a:endParaRPr lang="ru-RU" sz="2800" b="1" dirty="0" smtClean="0">
              <a:solidFill>
                <a:srgbClr val="00B050"/>
              </a:solidFill>
              <a:effectLst/>
            </a:endParaRPr>
          </a:p>
          <a:p>
            <a:pPr lvl="0"/>
            <a:r>
              <a:rPr lang="ru-RU" sz="2800" dirty="0" smtClean="0">
                <a:effectLst/>
              </a:rPr>
              <a:t>Докладчик:  </a:t>
            </a:r>
            <a:r>
              <a:rPr lang="ru-RU" sz="2800" dirty="0">
                <a:effectLst/>
              </a:rPr>
              <a:t>социальный педагог </a:t>
            </a:r>
            <a:r>
              <a:rPr lang="ru-RU" sz="2800" dirty="0" smtClean="0">
                <a:effectLst/>
              </a:rPr>
              <a:t>- </a:t>
            </a:r>
            <a:r>
              <a:rPr lang="ru-RU" sz="2800" dirty="0" err="1" smtClean="0">
                <a:effectLst/>
              </a:rPr>
              <a:t>Теверовская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>
                <a:effectLst/>
              </a:rPr>
              <a:t>Зинаида Анатольевна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3429" y="5661248"/>
            <a:ext cx="30963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17.11.2021 г.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8593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78581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Изучение учебной мотивации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214282" y="1214422"/>
            <a:ext cx="8286808" cy="5286412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Monotype Corsiva" pitchFamily="66" charset="0"/>
            </a:endParaRPr>
          </a:p>
          <a:p>
            <a:pPr>
              <a:buNone/>
            </a:pPr>
            <a:endParaRPr lang="ru-RU" dirty="0" smtClean="0"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>
          <a:xfrm>
            <a:off x="6357950" y="857232"/>
            <a:ext cx="2000264" cy="14573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 descr="https://ciur.ru/izh/s42_izh/2020/fgos1.png"/>
          <p:cNvPicPr>
            <a:picLocks noChangeAspect="1" noChangeArrowheads="1"/>
          </p:cNvPicPr>
          <p:nvPr/>
        </p:nvPicPr>
        <p:blipFill>
          <a:blip r:embed="rId2"/>
          <a:srcRect l="19444" t="3914" r="16667" b="2162"/>
          <a:stretch>
            <a:fillRect/>
          </a:stretch>
        </p:blipFill>
        <p:spPr bwMode="auto">
          <a:xfrm>
            <a:off x="6715140" y="0"/>
            <a:ext cx="1785951" cy="18636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1142984"/>
            <a:ext cx="4286280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Результаты диагностики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8715404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2071678"/>
            <a:ext cx="8215370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14282" y="1785927"/>
            <a:ext cx="8072494" cy="1446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        Если я получаю плохую отметку, мне больше всего не нравится то, что...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   я плохо знаю учебный материал;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   это не получилось;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   я буду считаться плохим учеником;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  товарищи будут смеяться надо мной;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  мама будет расстроена;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е) учительница будет недовольна;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ж)  я весь класс тяну назад;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  меня накажут дома;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и)  мне не купят красивую вещь.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/>
          <a:srcRect l="23891" t="48821" r="25281" b="18234"/>
          <a:stretch>
            <a:fillRect/>
          </a:stretch>
        </p:blipFill>
        <p:spPr bwMode="auto">
          <a:xfrm>
            <a:off x="214282" y="2928934"/>
            <a:ext cx="850112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428728" y="3429000"/>
            <a:ext cx="1143008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не получил.. </a:t>
            </a:r>
            <a:endParaRPr lang="ru-RU" sz="11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78581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Изучение учебной мотивации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6386" name="Picture 2" descr="https://ciur.ru/izh/s42_izh/2020/fgos1.png"/>
          <p:cNvPicPr>
            <a:picLocks noChangeAspect="1" noChangeArrowheads="1"/>
          </p:cNvPicPr>
          <p:nvPr/>
        </p:nvPicPr>
        <p:blipFill>
          <a:blip r:embed="rId2"/>
          <a:srcRect l="19444" t="3914" r="16667" b="2162"/>
          <a:stretch>
            <a:fillRect/>
          </a:stretch>
        </p:blipFill>
        <p:spPr bwMode="auto">
          <a:xfrm>
            <a:off x="6500826" y="0"/>
            <a:ext cx="1785951" cy="18636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1142984"/>
            <a:ext cx="4286280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Результаты диагностики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8715404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2071678"/>
            <a:ext cx="8215370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4282" y="1857364"/>
            <a:ext cx="85011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Баллы суммируются и по оценочной таблице выявляется итоговый уровень мотивации учения.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9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l="36207" t="53067" r="18103" b="10133"/>
          <a:stretch>
            <a:fillRect/>
          </a:stretch>
        </p:blipFill>
        <p:spPr bwMode="auto">
          <a:xfrm>
            <a:off x="428596" y="2571744"/>
            <a:ext cx="771530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78581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Изучение учебной мотивации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6386" name="Picture 2" descr="https://ciur.ru/izh/s42_izh/2020/fgos1.png"/>
          <p:cNvPicPr>
            <a:picLocks noChangeAspect="1" noChangeArrowheads="1"/>
          </p:cNvPicPr>
          <p:nvPr/>
        </p:nvPicPr>
        <p:blipFill>
          <a:blip r:embed="rId2"/>
          <a:srcRect l="19444" t="3914" r="16667" b="2162"/>
          <a:stretch>
            <a:fillRect/>
          </a:stretch>
        </p:blipFill>
        <p:spPr bwMode="auto">
          <a:xfrm>
            <a:off x="6500826" y="0"/>
            <a:ext cx="1785951" cy="18636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1142984"/>
            <a:ext cx="4286280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Результаты диагностики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8715404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2071678"/>
            <a:ext cx="8215370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4282" y="1857364"/>
            <a:ext cx="85011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2"/>
          </p:nvPr>
        </p:nvSpPr>
        <p:spPr>
          <a:xfrm>
            <a:off x="285720" y="1785926"/>
            <a:ext cx="8258204" cy="7858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Каждый вариант ответов имеет определенное количество баллов в зависимости от того, какой мотив он отражает: Внешний мотив — 0 баллов. Игровой мотив — 1 балл. Получение отметки — 2 балла. Позиционный мотив — 3 балла. Социальный мотив — 4 балла. Учебный мотив — 5 баллов.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/>
          <a:srcRect l="35856" t="32087" r="21826" b="36224"/>
          <a:stretch>
            <a:fillRect/>
          </a:stretch>
        </p:blipFill>
        <p:spPr bwMode="auto">
          <a:xfrm>
            <a:off x="214282" y="2857496"/>
            <a:ext cx="785818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78581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Изучение учебной мотивации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6386" name="Picture 2" descr="https://ciur.ru/izh/s42_izh/2020/fgos1.png"/>
          <p:cNvPicPr>
            <a:picLocks noChangeAspect="1" noChangeArrowheads="1"/>
          </p:cNvPicPr>
          <p:nvPr/>
        </p:nvPicPr>
        <p:blipFill>
          <a:blip r:embed="rId2"/>
          <a:srcRect l="19444" t="3914" r="16667" b="2162"/>
          <a:stretch>
            <a:fillRect/>
          </a:stretch>
        </p:blipFill>
        <p:spPr bwMode="auto">
          <a:xfrm>
            <a:off x="6500826" y="0"/>
            <a:ext cx="1785951" cy="18636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1142984"/>
            <a:ext cx="4286280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Результаты диагностики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8715404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2071678"/>
            <a:ext cx="8215370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4282" y="1857364"/>
            <a:ext cx="85011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2"/>
          </p:nvPr>
        </p:nvSpPr>
        <p:spPr>
          <a:xfrm>
            <a:off x="285720" y="1785926"/>
            <a:ext cx="8258204" cy="7858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Каждый вариант ответов имеет определенное количество баллов в зависимости от того, какой мотив он отражает: Внешний мотив — 0 баллов. Игровой мотив — 1 балл. Получение отметки — 2 балла. Позиционный мотив — 3 балла. Социальный мотив — 4 балла. Учебный мотив — 5 баллов.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/>
          <a:srcRect l="35857" t="63776" r="21115" b="8162"/>
          <a:stretch>
            <a:fillRect/>
          </a:stretch>
        </p:blipFill>
        <p:spPr bwMode="auto">
          <a:xfrm>
            <a:off x="428596" y="2643182"/>
            <a:ext cx="8202381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78581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Изучение учебной мотивации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6386" name="Picture 2" descr="https://ciur.ru/izh/s42_izh/2020/fgos1.png"/>
          <p:cNvPicPr>
            <a:picLocks noChangeAspect="1" noChangeArrowheads="1"/>
          </p:cNvPicPr>
          <p:nvPr/>
        </p:nvPicPr>
        <p:blipFill>
          <a:blip r:embed="rId2"/>
          <a:srcRect l="19444" t="3914" r="16667" b="2162"/>
          <a:stretch>
            <a:fillRect/>
          </a:stretch>
        </p:blipFill>
        <p:spPr bwMode="auto">
          <a:xfrm>
            <a:off x="6572264" y="571480"/>
            <a:ext cx="1785951" cy="18636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1142984"/>
            <a:ext cx="4286280" cy="428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Результаты диагностики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8715404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2071678"/>
            <a:ext cx="8215370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4282" y="1857364"/>
            <a:ext cx="85011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l="43253" t="39803" r="23405" b="21052"/>
          <a:stretch>
            <a:fillRect/>
          </a:stretch>
        </p:blipFill>
        <p:spPr bwMode="auto">
          <a:xfrm>
            <a:off x="500034" y="1571612"/>
            <a:ext cx="5437559" cy="2799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285720" y="4214818"/>
            <a:ext cx="8429684" cy="252376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40425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 об успехе и эффективности образовательного процесса возможен в том с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лучае, если в выборах учащихся явно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преобладают 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учебный и социальный мотивы.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404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выявлен нормальный (средний) уровень мотивации учения и составляет 32 балла;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404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- преобладает учебный мотив у 61,7 % обучающихся, что говорит об эффективном образовательном процессе;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404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-  уровень социальной мотивации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заниженный.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157163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Анкетирование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"Владение основными методами мотивации и стимулирования деятельности".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 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8715404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2071678"/>
            <a:ext cx="8215370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4282" y="1857364"/>
            <a:ext cx="85011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285720" y="3071810"/>
            <a:ext cx="8429684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404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s://assets.entrepreneur.com/images/misc/1460271889_shutterstock_2913375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14290"/>
            <a:ext cx="1857388" cy="1857388"/>
          </a:xfrm>
          <a:prstGeom prst="rect">
            <a:avLst/>
          </a:prstGeom>
          <a:noFill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214282" y="2000240"/>
            <a:ext cx="85011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изучение уровня владения учителем основными методами мотивации и стимулирования деятельности.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500034" y="4857760"/>
            <a:ext cx="78581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85 % и выше – оптимальный уровень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65–84 % – достаточный уровень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40–64 % – низкий уровень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285720" y="2786058"/>
            <a:ext cx="45720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Эмоциональные методы мотивации (I)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3143248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Познавательные методы мотивации (II)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285720" y="3643314"/>
            <a:ext cx="45720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Волевые методы мотивации (III):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4143380"/>
            <a:ext cx="5429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Социальные методы мотивации (IV)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157163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Анкетирование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"Владение основными методами мотивации и стимулирования деятельности".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 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14488"/>
            <a:ext cx="8715404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4282" y="1857364"/>
            <a:ext cx="85011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285720" y="3071810"/>
            <a:ext cx="8429684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404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s://assets.entrepreneur.com/images/misc/1460271889_shutterstock_2913375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14290"/>
            <a:ext cx="1857388" cy="1857388"/>
          </a:xfrm>
          <a:prstGeom prst="rect">
            <a:avLst/>
          </a:prstGeom>
          <a:noFill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214282" y="2000240"/>
            <a:ext cx="85011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6286512" y="2214554"/>
          <a:ext cx="2357454" cy="3286146"/>
        </p:xfrm>
        <a:graphic>
          <a:graphicData uri="http://schemas.openxmlformats.org/drawingml/2006/table">
            <a:tbl>
              <a:tblPr/>
              <a:tblGrid>
                <a:gridCol w="1248064"/>
                <a:gridCol w="1109390"/>
              </a:tblGrid>
              <a:tr h="813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Методы мотивации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40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Социальные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68%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Познавательные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69%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5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Волевые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Эмоциональные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77%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357158" y="2143116"/>
          <a:ext cx="5929354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157163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Анкетирование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"Владение основными методами мотивации и стимулирования деятельности".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 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4282" y="1857364"/>
            <a:ext cx="85011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285720" y="3071810"/>
            <a:ext cx="8429684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404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s://assets.entrepreneur.com/images/misc/1460271889_shutterstock_2913375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14290"/>
            <a:ext cx="1857388" cy="1857388"/>
          </a:xfrm>
          <a:prstGeom prst="rect">
            <a:avLst/>
          </a:prstGeom>
          <a:noFill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214282" y="2000240"/>
            <a:ext cx="85011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28596" y="3214687"/>
          <a:ext cx="8215370" cy="2643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7685"/>
                <a:gridCol w="4107685"/>
              </a:tblGrid>
              <a:tr h="640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Владение</a:t>
                      </a:r>
                      <a:r>
                        <a:rPr lang="ru-RU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социальными  </a:t>
                      </a:r>
                      <a:r>
                        <a:rPr lang="ru-RU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методами мотивации  педагогами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Уровень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социальной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мотивации обучающихся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118469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     </a:t>
                      </a:r>
                    </a:p>
                    <a:p>
                      <a:r>
                        <a:rPr lang="ru-RU" sz="1400" dirty="0" smtClean="0"/>
                        <a:t> </a:t>
                      </a:r>
                      <a:r>
                        <a:rPr lang="ru-RU" sz="1600" b="1" i="1" dirty="0" smtClean="0">
                          <a:solidFill>
                            <a:srgbClr val="FF0000"/>
                          </a:solidFill>
                        </a:rPr>
                        <a:t>68% 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</a:rPr>
                        <a:t>(достаточный уровень,</a:t>
                      </a:r>
                      <a:r>
                        <a:rPr lang="ru-RU" sz="1400" b="1" i="1" baseline="0" dirty="0" smtClean="0">
                          <a:solidFill>
                            <a:srgbClr val="FF0000"/>
                          </a:solidFill>
                        </a:rPr>
                        <a:t> находится на границе с низким уровнем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6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24% </a:t>
                      </a:r>
                      <a:r>
                        <a:rPr kumimoji="0" lang="ru-RU" sz="1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(заниженный)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17752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85 % и выше – оптимальный уровень, 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65–84 % – достаточный уровень, 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40–64 % – низкий уровень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! Должен превышать остальные мотивы, так же как и учебный </a:t>
                      </a:r>
                      <a:r>
                        <a:rPr lang="ru-RU" sz="1400" b="1" dirty="0" smtClean="0"/>
                        <a:t>(62%) </a:t>
                      </a:r>
                      <a:r>
                        <a:rPr lang="ru-RU" sz="1400" dirty="0" smtClean="0"/>
                        <a:t>!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285720" y="2357430"/>
            <a:ext cx="82868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о результатам анкетирования  выявлен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достаточный уровень (65–84 % )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владение основными методами мотивации и стимулирования деятельности.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1857364"/>
            <a:ext cx="3714776" cy="5000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Результаты анкетирования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43668" cy="157163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Анкетирование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"Владение основными методами мотивации и стимулирования деятельности".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 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1928802"/>
            <a:ext cx="842968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4282" y="1857364"/>
            <a:ext cx="85011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285720" y="3071810"/>
            <a:ext cx="8429684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404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s://assets.entrepreneur.com/images/misc/1460271889_shutterstock_2913375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14290"/>
            <a:ext cx="1857388" cy="1857388"/>
          </a:xfrm>
          <a:prstGeom prst="rect">
            <a:avLst/>
          </a:prstGeom>
          <a:noFill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214282" y="2000240"/>
            <a:ext cx="85011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1857364"/>
            <a:ext cx="3714776" cy="5000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Результаты анкетирования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357158" y="2714620"/>
            <a:ext cx="828680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Педагогам необходимо обратить внимание на регулярность применения в работе с обучающимися социальных методов мотивации, таких как: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1 – развитие желания быть полезным отечеству,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2 – побуждение подражать сильной личности,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3 – создание ситуаций взаимопомощи,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4 – поиск контактов и сотрудничества,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5 – заинтересованность в результатах коллективной работы,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6 – взаимопроверка,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7 – рецензирование.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543800" cy="2088232"/>
          </a:xfrm>
        </p:spPr>
        <p:txBody>
          <a:bodyPr/>
          <a:lstStyle/>
          <a:p>
            <a:pPr algn="ctr"/>
            <a:r>
              <a:rPr lang="ru-RU" sz="4000" dirty="0" smtClean="0"/>
              <a:t>Низкая </a:t>
            </a:r>
            <a:r>
              <a:rPr lang="ru-RU" sz="4000" dirty="0"/>
              <a:t>учебная мотивация обучающихся: пути решения проблемы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2708920"/>
            <a:ext cx="6264696" cy="2592288"/>
          </a:xfrm>
        </p:spPr>
        <p:txBody>
          <a:bodyPr>
            <a:normAutofit/>
          </a:bodyPr>
          <a:lstStyle/>
          <a:p>
            <a:pPr lvl="0" algn="just"/>
            <a:r>
              <a:rPr lang="ru-RU" sz="2400" b="1" dirty="0" smtClean="0">
                <a:solidFill>
                  <a:srgbClr val="00B050"/>
                </a:solidFill>
                <a:effectLst/>
              </a:rPr>
              <a:t>3. Пути </a:t>
            </a:r>
            <a:r>
              <a:rPr lang="ru-RU" sz="2400" b="1" dirty="0">
                <a:solidFill>
                  <a:srgbClr val="00B050"/>
                </a:solidFill>
                <a:effectLst/>
              </a:rPr>
              <a:t>решения проблемы низкой учебной мотивации обучающихся. </a:t>
            </a:r>
            <a:endParaRPr lang="ru-RU" sz="2400" b="1" dirty="0" smtClean="0">
              <a:solidFill>
                <a:srgbClr val="00B050"/>
              </a:solidFill>
              <a:effectLst/>
            </a:endParaRPr>
          </a:p>
          <a:p>
            <a:pPr lvl="0" algn="just"/>
            <a:endParaRPr lang="ru-RU" sz="2400" b="1" dirty="0" smtClean="0">
              <a:solidFill>
                <a:srgbClr val="00B050"/>
              </a:solidFill>
              <a:effectLst/>
            </a:endParaRPr>
          </a:p>
          <a:p>
            <a:pPr lvl="0"/>
            <a:r>
              <a:rPr lang="ru-RU" dirty="0" smtClean="0">
                <a:effectLst/>
              </a:rPr>
              <a:t>Докладчик:  </a:t>
            </a:r>
            <a:r>
              <a:rPr lang="ru-RU" dirty="0">
                <a:effectLst/>
              </a:rPr>
              <a:t>Зам. директора по УВР </a:t>
            </a:r>
            <a:r>
              <a:rPr lang="ru-RU" dirty="0" smtClean="0">
                <a:effectLst/>
              </a:rPr>
              <a:t>- Миронова </a:t>
            </a:r>
            <a:r>
              <a:rPr lang="ru-RU" dirty="0">
                <a:effectLst/>
              </a:rPr>
              <a:t>Ирина Игоревна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3429" y="5661248"/>
            <a:ext cx="30963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17.11.2021 г.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8522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132856"/>
            <a:ext cx="7330008" cy="2736304"/>
          </a:xfrm>
        </p:spPr>
        <p:txBody>
          <a:bodyPr>
            <a:normAutofit fontScale="77500" lnSpcReduction="20000"/>
          </a:bodyPr>
          <a:lstStyle/>
          <a:p>
            <a:pPr marL="18288" indent="0">
              <a:buNone/>
            </a:pPr>
            <a:r>
              <a:rPr lang="ru-RU" sz="3400" dirty="0">
                <a:solidFill>
                  <a:srgbClr val="FF0000"/>
                </a:solidFill>
              </a:rPr>
              <a:t>Учебная мотивация </a:t>
            </a:r>
            <a:r>
              <a:rPr lang="ru-RU" sz="3400" dirty="0"/>
              <a:t>– это процесс, который запускает, направляет и поддерживает усилия, направленные на выполнение учебной деятельности. Это сложная, комплексная система, образуемая мотивами, целями, реакциями на неудачу, настойчивостью и установками ученика.</a:t>
            </a:r>
          </a:p>
          <a:p>
            <a:pPr marL="1828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764704"/>
            <a:ext cx="8047856" cy="1296144"/>
          </a:xfrm>
        </p:spPr>
        <p:txBody>
          <a:bodyPr/>
          <a:lstStyle/>
          <a:p>
            <a:r>
              <a:rPr lang="ru-RU" sz="2800" b="1" dirty="0"/>
              <a:t> </a:t>
            </a:r>
            <a:r>
              <a:rPr lang="ru-RU" sz="3600" b="1" dirty="0">
                <a:solidFill>
                  <a:srgbClr val="FF0000"/>
                </a:solidFill>
              </a:rPr>
              <a:t>Мотив</a:t>
            </a:r>
            <a:r>
              <a:rPr lang="ru-RU" sz="3600" b="1" dirty="0"/>
              <a:t> </a:t>
            </a:r>
            <a:r>
              <a:rPr lang="ru-RU" sz="3600" dirty="0"/>
              <a:t>- это то, что побуждает человека к действию.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69160"/>
            <a:ext cx="2657872" cy="1774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344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548680"/>
            <a:ext cx="842493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Пути</a:t>
            </a:r>
            <a:r>
              <a:rPr lang="ru-RU" sz="4000" dirty="0"/>
              <a:t> </a:t>
            </a:r>
            <a:r>
              <a:rPr lang="ru-RU" sz="4000" b="1" dirty="0"/>
              <a:t>решения</a:t>
            </a:r>
            <a:r>
              <a:rPr lang="ru-RU" sz="4000" dirty="0"/>
              <a:t> </a:t>
            </a:r>
            <a:r>
              <a:rPr lang="ru-RU" sz="4000" b="1" dirty="0" smtClean="0"/>
              <a:t>проблемы</a:t>
            </a:r>
            <a:r>
              <a:rPr lang="ru-RU" sz="4000" dirty="0" smtClean="0"/>
              <a:t>:</a:t>
            </a:r>
          </a:p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оздание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условий развития учебной мотивации 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современного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школьника 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71500" indent="-571500">
              <a:buFont typeface="Wingdings" pitchFamily="2" charset="2"/>
              <a:buChar char="v"/>
            </a:pPr>
            <a:r>
              <a:rPr lang="ru-RU" sz="3600" dirty="0" smtClean="0"/>
              <a:t>свобода </a:t>
            </a:r>
            <a:r>
              <a:rPr lang="ru-RU" sz="3600" dirty="0"/>
              <a:t>выбора; </a:t>
            </a:r>
            <a:endParaRPr lang="ru-RU" sz="3600" dirty="0" smtClean="0"/>
          </a:p>
          <a:p>
            <a:pPr marL="571500" indent="-571500">
              <a:buFont typeface="Wingdings" pitchFamily="2" charset="2"/>
              <a:buChar char="v"/>
            </a:pPr>
            <a:r>
              <a:rPr lang="ru-RU" sz="3600" dirty="0" smtClean="0"/>
              <a:t>снятие </a:t>
            </a:r>
            <a:r>
              <a:rPr lang="ru-RU" sz="3600" dirty="0"/>
              <a:t>внешнего </a:t>
            </a:r>
            <a:r>
              <a:rPr lang="ru-RU" sz="3600" dirty="0" smtClean="0"/>
              <a:t>контроля;</a:t>
            </a:r>
          </a:p>
          <a:p>
            <a:pPr marL="571500" indent="-571500">
              <a:buFont typeface="Wingdings" pitchFamily="2" charset="2"/>
              <a:buChar char="v"/>
            </a:pPr>
            <a:r>
              <a:rPr lang="ru-RU" sz="3600" dirty="0" smtClean="0"/>
              <a:t>значимые </a:t>
            </a:r>
            <a:r>
              <a:rPr lang="ru-RU" sz="3600" dirty="0"/>
              <a:t>результаты </a:t>
            </a:r>
            <a:r>
              <a:rPr lang="ru-RU" sz="3600" b="1" dirty="0" smtClean="0"/>
              <a:t>обучения</a:t>
            </a:r>
            <a:r>
              <a:rPr lang="ru-RU" sz="3600" dirty="0" smtClean="0"/>
              <a:t>;</a:t>
            </a:r>
          </a:p>
          <a:p>
            <a:pPr marL="571500" indent="-571500">
              <a:buFont typeface="Wingdings" pitchFamily="2" charset="2"/>
              <a:buChar char="v"/>
            </a:pPr>
            <a:r>
              <a:rPr lang="ru-RU" sz="3600" dirty="0" smtClean="0"/>
              <a:t>удовольствие от процесса</a:t>
            </a:r>
            <a:r>
              <a:rPr lang="ru-RU" sz="3600" dirty="0"/>
              <a:t> </a:t>
            </a:r>
            <a:r>
              <a:rPr lang="ru-RU" sz="3600" b="1" dirty="0"/>
              <a:t>обучения</a:t>
            </a:r>
            <a:r>
              <a:rPr lang="ru-RU" sz="3600" dirty="0"/>
              <a:t>; </a:t>
            </a:r>
            <a:endParaRPr lang="ru-RU" sz="3600" dirty="0" smtClean="0"/>
          </a:p>
          <a:p>
            <a:pPr marL="571500" indent="-571500">
              <a:buFont typeface="Wingdings" pitchFamily="2" charset="2"/>
              <a:buChar char="v"/>
            </a:pPr>
            <a:r>
              <a:rPr lang="ru-RU" sz="3600" dirty="0" smtClean="0"/>
              <a:t>личность </a:t>
            </a:r>
            <a:r>
              <a:rPr lang="ru-RU" sz="3600" dirty="0"/>
              <a:t>учителя.</a:t>
            </a:r>
            <a:r>
              <a:rPr lang="ru-RU" sz="4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0075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Свобода выбора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>
                <a:effectLst/>
              </a:rPr>
              <a:t>Создание ситуации выбора – предоставление ученику </a:t>
            </a:r>
            <a:r>
              <a:rPr lang="ru-RU" sz="2000" dirty="0" smtClean="0">
                <a:effectLst/>
              </a:rPr>
              <a:t>права </a:t>
            </a:r>
            <a:r>
              <a:rPr lang="ru-RU" sz="2000" dirty="0">
                <a:effectLst/>
              </a:rPr>
              <a:t>выбора в любом обучающем или управляющем действии, где только возможно</a:t>
            </a:r>
            <a:endParaRPr lang="ru-RU" sz="2000" dirty="0"/>
          </a:p>
        </p:txBody>
      </p:sp>
      <p:pic>
        <p:nvPicPr>
          <p:cNvPr id="1026" name="Picture 2" descr="C:\Users\User\Desktop\slide42-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40" y="771524"/>
            <a:ext cx="4983460" cy="373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62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Свобода выбора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b="1" dirty="0">
                <a:effectLst/>
              </a:rPr>
              <a:t>Задания для демонстрации личного опыта</a:t>
            </a:r>
          </a:p>
          <a:p>
            <a:pPr algn="just"/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85800"/>
            <a:ext cx="5184576" cy="4399383"/>
          </a:xfrm>
        </p:spPr>
        <p:txBody>
          <a:bodyPr>
            <a:normAutofit fontScale="92500"/>
          </a:bodyPr>
          <a:lstStyle/>
          <a:p>
            <a:pPr marL="18288" indent="0" algn="ctr">
              <a:buNone/>
            </a:pPr>
            <a:r>
              <a:rPr lang="ru-RU" b="1" dirty="0" smtClean="0">
                <a:effectLst/>
              </a:rPr>
              <a:t>задания </a:t>
            </a:r>
            <a:r>
              <a:rPr lang="ru-RU" b="1" dirty="0">
                <a:effectLst/>
              </a:rPr>
              <a:t>для выбора:</a:t>
            </a:r>
          </a:p>
          <a:p>
            <a:pPr marL="18288" indent="0">
              <a:buNone/>
            </a:pPr>
            <a:r>
              <a:rPr lang="ru-RU" b="1" dirty="0">
                <a:effectLst/>
              </a:rPr>
              <a:t> а) альбом с </a:t>
            </a:r>
            <a:r>
              <a:rPr lang="ru-RU" b="1" dirty="0" smtClean="0">
                <a:effectLst/>
              </a:rPr>
              <a:t>рисунками/фотографиями  </a:t>
            </a:r>
            <a:r>
              <a:rPr lang="ru-RU" b="1" dirty="0">
                <a:effectLst/>
              </a:rPr>
              <a:t>«Тобой любуюсь, </a:t>
            </a:r>
            <a:r>
              <a:rPr lang="ru-RU" b="1" dirty="0" smtClean="0">
                <a:effectLst/>
              </a:rPr>
              <a:t>Севастополь </a:t>
            </a:r>
            <a:r>
              <a:rPr lang="ru-RU" b="1" dirty="0">
                <a:effectLst/>
              </a:rPr>
              <a:t>мой</a:t>
            </a:r>
            <a:r>
              <a:rPr lang="ru-RU" b="1" dirty="0" smtClean="0">
                <a:effectLst/>
              </a:rPr>
              <a:t>!».</a:t>
            </a:r>
          </a:p>
          <a:p>
            <a:pPr marL="18288" indent="0">
              <a:buNone/>
            </a:pPr>
            <a:endParaRPr lang="ru-RU" b="1" dirty="0">
              <a:effectLst/>
            </a:endParaRPr>
          </a:p>
          <a:p>
            <a:pPr marL="18288" indent="0">
              <a:buNone/>
            </a:pPr>
            <a:r>
              <a:rPr lang="ru-RU" b="1" dirty="0" smtClean="0">
                <a:effectLst/>
              </a:rPr>
              <a:t>б</a:t>
            </a:r>
            <a:r>
              <a:rPr lang="ru-RU" b="1" dirty="0">
                <a:effectLst/>
              </a:rPr>
              <a:t>) поэтическая тетрадь </a:t>
            </a:r>
            <a:r>
              <a:rPr lang="ru-RU" b="1" dirty="0" smtClean="0">
                <a:effectLst/>
              </a:rPr>
              <a:t>«Севастопольский  </a:t>
            </a:r>
            <a:r>
              <a:rPr lang="ru-RU" b="1" dirty="0">
                <a:effectLst/>
              </a:rPr>
              <a:t>калейдоскоп</a:t>
            </a:r>
            <a:r>
              <a:rPr lang="ru-RU" b="1" dirty="0" smtClean="0">
                <a:effectLst/>
              </a:rPr>
              <a:t>».</a:t>
            </a:r>
          </a:p>
          <a:p>
            <a:pPr marL="18288" indent="0">
              <a:buNone/>
            </a:pPr>
            <a:endParaRPr lang="ru-RU" b="1" dirty="0">
              <a:effectLst/>
            </a:endParaRPr>
          </a:p>
          <a:p>
            <a:pPr marL="18288" indent="0">
              <a:buNone/>
            </a:pPr>
            <a:r>
              <a:rPr lang="ru-RU" b="1" dirty="0" smtClean="0">
                <a:effectLst/>
              </a:rPr>
              <a:t>в</a:t>
            </a:r>
            <a:r>
              <a:rPr lang="ru-RU" b="1" dirty="0">
                <a:effectLst/>
              </a:rPr>
              <a:t>) составить путеводитель по памятным местам г. </a:t>
            </a:r>
            <a:r>
              <a:rPr lang="ru-RU" b="1" dirty="0" smtClean="0">
                <a:effectLst/>
              </a:rPr>
              <a:t>Севастополя.</a:t>
            </a:r>
            <a:endParaRPr lang="ru-RU" b="1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37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5085184"/>
            <a:ext cx="7543800" cy="706016"/>
          </a:xfrm>
        </p:spPr>
        <p:txBody>
          <a:bodyPr/>
          <a:lstStyle/>
          <a:p>
            <a:pPr algn="ctr"/>
            <a:r>
              <a:rPr lang="ru-RU" dirty="0" smtClean="0"/>
              <a:t>Свобода выбора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5000" y="685800"/>
            <a:ext cx="2590800" cy="411135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000" dirty="0">
                <a:effectLst/>
              </a:rPr>
              <a:t>ответы на вопросы I варианта ученики могут найти в тексте учебника, </a:t>
            </a:r>
            <a:r>
              <a:rPr lang="ru-RU" sz="2000" dirty="0" smtClean="0">
                <a:effectLst/>
              </a:rPr>
              <a:t> </a:t>
            </a:r>
          </a:p>
          <a:p>
            <a:pPr algn="just"/>
            <a:r>
              <a:rPr lang="ru-RU" sz="2000" dirty="0" smtClean="0">
                <a:effectLst/>
              </a:rPr>
              <a:t>II </a:t>
            </a:r>
            <a:r>
              <a:rPr lang="ru-RU" sz="2000" dirty="0">
                <a:effectLst/>
              </a:rPr>
              <a:t>вариант, составленный из вопросов повышенного уровня сложности, требует использования учащимися умения устанавливать причинно-следственные связи</a:t>
            </a:r>
            <a:endParaRPr lang="ru-RU" sz="2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9471786"/>
              </p:ext>
            </p:extLst>
          </p:nvPr>
        </p:nvGraphicFramePr>
        <p:xfrm>
          <a:off x="395536" y="692696"/>
          <a:ext cx="4608512" cy="4139784"/>
        </p:xfrm>
        <a:graphic>
          <a:graphicData uri="http://schemas.openxmlformats.org/drawingml/2006/table">
            <a:tbl>
              <a:tblPr/>
              <a:tblGrid>
                <a:gridCol w="2176268"/>
                <a:gridCol w="2432244"/>
              </a:tblGrid>
              <a:tr h="360040">
                <a:tc>
                  <a:txBody>
                    <a:bodyPr/>
                    <a:lstStyle/>
                    <a:p>
                      <a:pPr marL="683260" algn="l" fontAlgn="t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вариант</a:t>
                      </a:r>
                      <a:endParaRPr lang="ru-RU" sz="70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964" marR="16964" marT="30536" marB="3053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66750" algn="l" fontAlgn="t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 </a:t>
                      </a: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вариант</a:t>
                      </a:r>
                      <a:endParaRPr lang="ru-RU" sz="70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964" marR="16964" marT="30536" marB="3053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9905">
                <a:tc>
                  <a:txBody>
                    <a:bodyPr/>
                    <a:lstStyle/>
                    <a:p>
                      <a:pPr marL="481330" marR="542290" indent="-457200" algn="just" fontAlgn="t">
                        <a:buAutoNum type="arabicPeriod"/>
                      </a:pP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Какие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органы человека  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входят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систему пищеварения?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964" marR="16964" marT="30536" marB="3053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8890" indent="6350" algn="just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</a:t>
                      </a:r>
                    </a:p>
                    <a:p>
                      <a:pPr marL="15240" marR="8890" indent="6350" algn="just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Почему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важно переваривать пищу?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964" marR="16964" marT="30536" marB="3053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55278">
                <a:tc>
                  <a:txBody>
                    <a:bodyPr/>
                    <a:lstStyle/>
                    <a:p>
                      <a:pPr marL="8890" algn="just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</a:t>
                      </a:r>
                      <a:endParaRPr lang="ru-RU" sz="2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8890" algn="just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Что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происходит с пищей в ротовой полости?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964" marR="16964" marT="30536" marB="3053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17780" algn="just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</a:t>
                      </a:r>
                      <a:endParaRPr lang="ru-RU" sz="2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15240" marR="17780" algn="just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Объясните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правильность поговорки: «Когда я ем, я глух и нем ».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964" marR="16964" marT="30536" marB="3053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9388" y="224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27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4869160"/>
            <a:ext cx="7543800" cy="1656184"/>
          </a:xfrm>
        </p:spPr>
        <p:txBody>
          <a:bodyPr/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Частичное снятие внешнего контроля учителя при выполнении домашнего задания</a:t>
            </a:r>
            <a:endParaRPr lang="ru-RU" sz="2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9388" y="224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effectLst/>
              </a:rPr>
              <a:t>Достигнутый успех рождает у ученика веру в свои силы и побуждает его стремиться дальше, появляется потребность совершенствовать свои знания.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92987"/>
            <a:ext cx="5165835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94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5445224"/>
            <a:ext cx="7543800" cy="1080120"/>
          </a:xfrm>
        </p:spPr>
        <p:txBody>
          <a:bodyPr/>
          <a:lstStyle/>
          <a:p>
            <a:pPr algn="ctr"/>
            <a:r>
              <a:rPr lang="ru-RU" sz="3600" dirty="0" smtClean="0"/>
              <a:t>Значимые </a:t>
            </a:r>
            <a:r>
              <a:rPr lang="ru-RU" sz="3600" dirty="0"/>
              <a:t>результаты </a:t>
            </a:r>
            <a:r>
              <a:rPr lang="ru-RU" sz="3600" b="1" dirty="0"/>
              <a:t>обучения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9388" y="224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3105472" cy="3429000"/>
          </a:xfrm>
        </p:spPr>
        <p:txBody>
          <a:bodyPr>
            <a:noAutofit/>
          </a:bodyPr>
          <a:lstStyle/>
          <a:p>
            <a:endParaRPr lang="ru-RU" sz="2800" dirty="0" smtClean="0"/>
          </a:p>
          <a:p>
            <a:r>
              <a:rPr lang="ru-RU" sz="2800" dirty="0" smtClean="0"/>
              <a:t>Предметные</a:t>
            </a:r>
            <a:endParaRPr lang="ru-RU" sz="2800" dirty="0"/>
          </a:p>
          <a:p>
            <a:r>
              <a:rPr lang="ru-RU" sz="2800" dirty="0"/>
              <a:t>Личностные</a:t>
            </a:r>
          </a:p>
          <a:p>
            <a:r>
              <a:rPr lang="ru-RU" sz="2800" dirty="0" err="1"/>
              <a:t>Метапредметные</a:t>
            </a:r>
            <a:endParaRPr lang="ru-RU" sz="2800" dirty="0"/>
          </a:p>
          <a:p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64" y="692696"/>
            <a:ext cx="495680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77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581128"/>
            <a:ext cx="8141652" cy="1944216"/>
          </a:xfrm>
        </p:spPr>
        <p:txBody>
          <a:bodyPr/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4000" dirty="0" smtClean="0"/>
              <a:t>Удовольствие от процесса обучения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9388" y="224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24128" y="224644"/>
            <a:ext cx="3177480" cy="4464495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>
                <a:effectLst/>
              </a:rPr>
              <a:t>«Можно быть профессором в области своего предмета, но если нет взаимоотношений между учителем и учениками, результатов образования не будет</a:t>
            </a:r>
            <a:r>
              <a:rPr lang="ru-RU" sz="2000" b="1" i="1" dirty="0" smtClean="0">
                <a:effectLst/>
              </a:rPr>
              <a:t>»</a:t>
            </a:r>
          </a:p>
          <a:p>
            <a:pPr algn="just"/>
            <a:r>
              <a:rPr lang="ru-RU" sz="2000" b="1" i="1" dirty="0">
                <a:effectLst/>
              </a:rPr>
              <a:t>«Чем выше интерес и активность учеников на уроке, тем выше и результат занятия</a:t>
            </a:r>
            <a:r>
              <a:rPr lang="ru-RU" sz="2000" b="1" i="1" dirty="0" smtClean="0">
                <a:effectLst/>
              </a:rPr>
              <a:t>»</a:t>
            </a:r>
            <a:endParaRPr lang="ru-RU" sz="2000" dirty="0"/>
          </a:p>
        </p:txBody>
      </p:sp>
      <p:pic>
        <p:nvPicPr>
          <p:cNvPr id="2050" name="Picture 2" descr="C:\Users\User\Desktop\OWjedN8oJG4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77" y="836712"/>
            <a:ext cx="523800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75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5272398c50b6a47e36b9b9d1e7b401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608" y="620687"/>
            <a:ext cx="3636392" cy="257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amtQbiIalQ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608" y="3430488"/>
            <a:ext cx="3754335" cy="2503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1584048864401808_MU5A6873_we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76" y="620688"/>
            <a:ext cx="3734313" cy="257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Desktop\5642a03c41ac117401900b2fdaabe24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86" y="3439870"/>
            <a:ext cx="3792688" cy="252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Выноска с четырьмя стрелками 6"/>
          <p:cNvSpPr/>
          <p:nvPr/>
        </p:nvSpPr>
        <p:spPr>
          <a:xfrm rot="18898072">
            <a:off x="3815761" y="2582825"/>
            <a:ext cx="1216152" cy="121615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27830" y="6093296"/>
            <a:ext cx="503645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Личность учителя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0832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venn4T5MfL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334"/>
            <a:ext cx="9144000" cy="607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5733256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Коллектив ГБОУ СОШ № 59 г. Севастополя </a:t>
            </a:r>
          </a:p>
          <a:p>
            <a:pPr algn="ctr"/>
            <a:r>
              <a:rPr lang="ru-RU" dirty="0" smtClean="0"/>
              <a:t>и ветераны педагогического труда 01.09.2021 г. </a:t>
            </a:r>
          </a:p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439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80728"/>
            <a:ext cx="7543800" cy="914400"/>
          </a:xfrm>
        </p:spPr>
        <p:txBody>
          <a:bodyPr/>
          <a:lstStyle/>
          <a:p>
            <a:r>
              <a:rPr lang="ru-RU" sz="2400" dirty="0" smtClean="0">
                <a:effectLst/>
              </a:rPr>
              <a:t>Понижение </a:t>
            </a:r>
            <a:r>
              <a:rPr lang="ru-RU" sz="2400" dirty="0">
                <a:effectLst/>
              </a:rPr>
              <a:t>ценности образования в обществе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76872"/>
            <a:ext cx="6265151" cy="3524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5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64839" y="5085184"/>
            <a:ext cx="7543800" cy="864096"/>
          </a:xfrm>
        </p:spPr>
        <p:txBody>
          <a:bodyPr/>
          <a:lstStyle/>
          <a:p>
            <a:pPr algn="ctr"/>
            <a:r>
              <a:rPr lang="ru-RU" sz="3500" dirty="0" smtClean="0"/>
              <a:t>Семейный уклад</a:t>
            </a:r>
            <a:endParaRPr lang="ru-RU" sz="35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399" y="1595579"/>
            <a:ext cx="4324227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23" y="1595579"/>
            <a:ext cx="370669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176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64839" y="5085184"/>
            <a:ext cx="7543800" cy="1288504"/>
          </a:xfrm>
        </p:spPr>
        <p:txBody>
          <a:bodyPr/>
          <a:lstStyle/>
          <a:p>
            <a:pPr algn="ctr"/>
            <a:r>
              <a:rPr lang="ru-RU" dirty="0" smtClean="0"/>
              <a:t>Удовольствие от процесса обучения</a:t>
            </a:r>
            <a:endParaRPr lang="ru-RU" dirty="0"/>
          </a:p>
        </p:txBody>
      </p:sp>
      <p:pic>
        <p:nvPicPr>
          <p:cNvPr id="1026" name="Picture 2" descr="C:\Users\User\Desktop\scale_12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9557"/>
            <a:ext cx="4104456" cy="309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121110878-56a13da35f9b58b7d0bd56281-1024x6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4213211" cy="309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30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Отношение родителей</a:t>
            </a:r>
            <a:endParaRPr lang="ru-RU" dirty="0"/>
          </a:p>
        </p:txBody>
      </p:sp>
      <p:pic>
        <p:nvPicPr>
          <p:cNvPr id="3074" name="Picture 2" descr="C:\Users\User\Desktop\shutterstockiskolaierosza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32048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scale_12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41" y="1484784"/>
            <a:ext cx="4029925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86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360512"/>
          </a:xfrm>
        </p:spPr>
        <p:txBody>
          <a:bodyPr/>
          <a:lstStyle/>
          <a:p>
            <a:pPr algn="ctr"/>
            <a:r>
              <a:rPr lang="ru-RU" sz="3500" dirty="0" smtClean="0"/>
              <a:t>Слабое здоровье учащихся или особенности их нервной системы</a:t>
            </a:r>
            <a:endParaRPr lang="ru-RU" sz="35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3863231" cy="278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493" y="1844823"/>
            <a:ext cx="4242859" cy="278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708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360512"/>
          </a:xfrm>
        </p:spPr>
        <p:txBody>
          <a:bodyPr/>
          <a:lstStyle/>
          <a:p>
            <a:pPr algn="ctr"/>
            <a:r>
              <a:rPr lang="ru-RU" sz="3500" dirty="0" smtClean="0"/>
              <a:t>Низкое развитие интеллекта</a:t>
            </a:r>
            <a:br>
              <a:rPr lang="ru-RU" sz="3500" dirty="0" smtClean="0"/>
            </a:br>
            <a:endParaRPr lang="ru-RU" sz="35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03000" y="-15621000"/>
            <a:ext cx="3348000" cy="22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14" y="1828424"/>
            <a:ext cx="3513694" cy="271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58004"/>
            <a:ext cx="3240361" cy="271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6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394</TotalTime>
  <Words>1002</Words>
  <Application>Microsoft Office PowerPoint</Application>
  <PresentationFormat>Экран (4:3)</PresentationFormat>
  <Paragraphs>206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Базовая</vt:lpstr>
      <vt:lpstr>Эркер</vt:lpstr>
      <vt:lpstr>Низкая учебная мотивация обучающихся: пути решения проблемы</vt:lpstr>
      <vt:lpstr>Низкая учебная мотивация обучающихся: пути решения проблемы</vt:lpstr>
      <vt:lpstr> Мотив - это то, что побуждает человека к действию. </vt:lpstr>
      <vt:lpstr>Понижение ценности образования в обществе</vt:lpstr>
      <vt:lpstr>Семейный уклад</vt:lpstr>
      <vt:lpstr>Удовольствие от процесса обучения</vt:lpstr>
      <vt:lpstr>Отношение родителей</vt:lpstr>
      <vt:lpstr>Слабое здоровье учащихся или особенности их нервной системы</vt:lpstr>
      <vt:lpstr>Низкое развитие интеллекта </vt:lpstr>
      <vt:lpstr>Недостаточное развитие волевой сферы</vt:lpstr>
      <vt:lpstr>Пониженная самооценка ученика </vt:lpstr>
      <vt:lpstr>Взаимоотношения  в классе</vt:lpstr>
      <vt:lpstr>Личность учителя</vt:lpstr>
      <vt:lpstr>Причины, которые приводят к снижению интереса к учебе, отсутствию мотивации, нежеланию учиться</vt:lpstr>
      <vt:lpstr>Низкая учебная мотивация обучающихся: пути решения проблемы</vt:lpstr>
      <vt:lpstr>Изучение учебной мотивации</vt:lpstr>
      <vt:lpstr>Изучение учебной мотивации</vt:lpstr>
      <vt:lpstr>Изучение учебной мотивации</vt:lpstr>
      <vt:lpstr>Изучение учебной мотивации</vt:lpstr>
      <vt:lpstr>Изучение учебной мотивации</vt:lpstr>
      <vt:lpstr>Изучение учебной мотивации</vt:lpstr>
      <vt:lpstr>Изучение учебной мотивации</vt:lpstr>
      <vt:lpstr>Изучение учебной мотивации</vt:lpstr>
      <vt:lpstr>Изучение учебной мотивации</vt:lpstr>
      <vt:lpstr>   Анкетирование "Владение основными методами мотивации и стимулирования деятельности".  </vt:lpstr>
      <vt:lpstr>   Анкетирование "Владение основными методами мотивации и стимулирования деятельности".  </vt:lpstr>
      <vt:lpstr>   Анкетирование "Владение основными методами мотивации и стимулирования деятельности".  </vt:lpstr>
      <vt:lpstr>   Анкетирование "Владение основными методами мотивации и стимулирования деятельности".  </vt:lpstr>
      <vt:lpstr>Низкая учебная мотивация обучающихся: пути решения проблемы</vt:lpstr>
      <vt:lpstr>Презентация PowerPoint</vt:lpstr>
      <vt:lpstr>Свобода выбора</vt:lpstr>
      <vt:lpstr>Свобода выбора</vt:lpstr>
      <vt:lpstr>Свобода выбора</vt:lpstr>
      <vt:lpstr>  Частичное снятие внешнего контроля учителя при выполнении домашнего задания</vt:lpstr>
      <vt:lpstr>Значимые результаты обучения  </vt:lpstr>
      <vt:lpstr> Удовольствие от процесса обучения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29</cp:revision>
  <dcterms:created xsi:type="dcterms:W3CDTF">2021-11-01T16:13:28Z</dcterms:created>
  <dcterms:modified xsi:type="dcterms:W3CDTF">2021-11-20T10:38:41Z</dcterms:modified>
</cp:coreProperties>
</file>