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95" r:id="rId4"/>
    <p:sldId id="257" r:id="rId5"/>
    <p:sldId id="258" r:id="rId6"/>
    <p:sldId id="259" r:id="rId7"/>
    <p:sldId id="296" r:id="rId8"/>
    <p:sldId id="260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7" r:id="rId22"/>
    <p:sldId id="276" r:id="rId23"/>
    <p:sldId id="278" r:id="rId24"/>
    <p:sldId id="279" r:id="rId25"/>
    <p:sldId id="280" r:id="rId26"/>
    <p:sldId id="281" r:id="rId27"/>
    <p:sldId id="282" r:id="rId28"/>
    <p:sldId id="298" r:id="rId29"/>
    <p:sldId id="299" r:id="rId30"/>
    <p:sldId id="284" r:id="rId31"/>
    <p:sldId id="285" r:id="rId32"/>
    <p:sldId id="286" r:id="rId33"/>
    <p:sldId id="289" r:id="rId34"/>
    <p:sldId id="290" r:id="rId35"/>
    <p:sldId id="291" r:id="rId36"/>
    <p:sldId id="292" r:id="rId37"/>
    <p:sldId id="293" r:id="rId38"/>
    <p:sldId id="288" r:id="rId39"/>
    <p:sldId id="300" r:id="rId40"/>
    <p:sldId id="287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BEE7E3-9D6B-4145-91B6-4ACE487AAE57}" type="doc">
      <dgm:prSet loTypeId="urn:microsoft.com/office/officeart/2005/8/layout/default#1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F13ECD9-6468-4AFE-9087-3C957485D957}">
      <dgm:prSet phldrT="[Текст]" custT="1"/>
      <dgm:spPr/>
      <dgm:t>
        <a:bodyPr/>
        <a:lstStyle/>
        <a:p>
          <a:r>
            <a: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Личностные результаты. </a:t>
          </a:r>
        </a:p>
        <a:p>
          <a:r>
            <a:rPr lang="ru-RU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Умения самостоятельно делать СВОЙ ВЫБОР в мире мыслей, чувств и ЦЕННОСТЕЙ и отвечать за этот выбор выражаются формулами «Я и природа», «Я и другие люди», «Я и общество», «Я и познание», «Я и Я», что позволяет ребенку выполнять разные социальные роли («гражданин», «школьник», «ученик», «собеседник», «одноклассник», «пешеход» и др.).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2C497B-DBD1-492E-841F-A5F91685705D}" type="parTrans" cxnId="{92ECB09E-7D1C-462E-8934-2C3EFC036B73}">
      <dgm:prSet/>
      <dgm:spPr/>
      <dgm:t>
        <a:bodyPr/>
        <a:lstStyle/>
        <a:p>
          <a:endParaRPr lang="ru-RU"/>
        </a:p>
      </dgm:t>
    </dgm:pt>
    <dgm:pt modelId="{7192C8C8-B250-4A56-B79E-6A1B1A4DF09F}" type="sibTrans" cxnId="{92ECB09E-7D1C-462E-8934-2C3EFC036B73}">
      <dgm:prSet/>
      <dgm:spPr/>
      <dgm:t>
        <a:bodyPr/>
        <a:lstStyle/>
        <a:p>
          <a:endParaRPr lang="ru-RU"/>
        </a:p>
      </dgm:t>
    </dgm:pt>
    <dgm:pt modelId="{4862DD16-72BF-4FD0-8FC0-04A7DF2DCF9F}">
      <dgm:prSet phldrT="[Текст]" custT="1"/>
      <dgm:spPr/>
      <dgm:t>
        <a:bodyPr/>
        <a:lstStyle/>
        <a:p>
          <a:r>
            <a: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Регулятивные универсальные учебные действия.        </a:t>
          </a:r>
        </a:p>
        <a:p>
          <a:r>
            <a:rPr lang="ru-RU" sz="2000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Умения ОРГАНИЗОВЫВАТЬ свою деятельность. Отражают способность обучающегося строить учебно-познавательную деятельность, учитывая все ее компоненты (цель, мотив, прогноз, средства, контроль, оценка).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FA4DC-688E-4143-B6FE-C7B3ED12F894}" type="parTrans" cxnId="{484D85F7-A8A1-4655-B280-F2219518384E}">
      <dgm:prSet/>
      <dgm:spPr/>
      <dgm:t>
        <a:bodyPr/>
        <a:lstStyle/>
        <a:p>
          <a:endParaRPr lang="ru-RU"/>
        </a:p>
      </dgm:t>
    </dgm:pt>
    <dgm:pt modelId="{B5083FEB-FB24-4C52-B8C9-7A2D13373F30}" type="sibTrans" cxnId="{484D85F7-A8A1-4655-B280-F2219518384E}">
      <dgm:prSet/>
      <dgm:spPr/>
      <dgm:t>
        <a:bodyPr/>
        <a:lstStyle/>
        <a:p>
          <a:endParaRPr lang="ru-RU"/>
        </a:p>
      </dgm:t>
    </dgm:pt>
    <dgm:pt modelId="{4D02499C-2E36-40B6-BBC8-28F25C97916A}">
      <dgm:prSet phldrT="[Текст]" custT="1"/>
      <dgm:spPr/>
      <dgm:t>
        <a:bodyPr/>
        <a:lstStyle/>
        <a:p>
          <a:r>
            <a:rPr lang="ru-RU" sz="2800" b="1" i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 УУД.   </a:t>
          </a:r>
        </a:p>
        <a:p>
          <a:r>
            <a:rPr lang="ru-RU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Умения результативно МЫСЛИТЬ и работать с ИНФОРМАЦИЕЙ в современном мире.    Система способов познания окружающего мира, построения самостоятельного процесса поиска, исследования и совокупность операций по обработке, систематизации, обобщению и использованию полученной информации</a:t>
          </a:r>
          <a:r>
            <a:rPr lang="ru-RU" sz="20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C386F6-3B20-4374-8E9A-AFCEBC08D273}" type="parTrans" cxnId="{464101DA-65E8-4D2C-85EE-DF56A86C99ED}">
      <dgm:prSet/>
      <dgm:spPr/>
      <dgm:t>
        <a:bodyPr/>
        <a:lstStyle/>
        <a:p>
          <a:endParaRPr lang="ru-RU"/>
        </a:p>
      </dgm:t>
    </dgm:pt>
    <dgm:pt modelId="{7520B32A-C981-42AE-AFC9-9EA956C218A5}" type="sibTrans" cxnId="{464101DA-65E8-4D2C-85EE-DF56A86C99ED}">
      <dgm:prSet/>
      <dgm:spPr/>
      <dgm:t>
        <a:bodyPr/>
        <a:lstStyle/>
        <a:p>
          <a:endParaRPr lang="ru-RU"/>
        </a:p>
      </dgm:t>
    </dgm:pt>
    <dgm:pt modelId="{97D9F6F2-D5BF-43A5-B879-5F046B90E6D5}">
      <dgm:prSet phldrT="[Текст]" custT="1"/>
      <dgm:spPr/>
      <dgm:t>
        <a:bodyPr/>
        <a:lstStyle/>
        <a:p>
          <a:r>
            <a:rPr lang="ru-RU" sz="2800" b="1" i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Коммуникативные УУД. </a:t>
          </a:r>
        </a:p>
        <a:p>
          <a:r>
            <a:rPr lang="ru-RU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Умения ОБЩАТЬСЯ, взаимодействовать с людьми: умение слышать, слушать и понимать партнера, планировать и согласованно выполнять совместную деятельность, распределять роли, взаимно контролировать действия друг друга, уметь договариваться, вести дискуссию, правильно выражать свои мысли, оказывать поддержку друг другу и эффективно сотрудничать как с учителем, так и со сверстниками; самостоятельно организовывать речевую деятельность в устной и письменной форме</a:t>
          </a:r>
          <a:r>
            <a:rPr lang="ru-RU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B82B3-099B-42A6-A40A-400BA427BD74}" type="parTrans" cxnId="{A54AD283-8E4F-4DBB-809D-6C97E3C2FD46}">
      <dgm:prSet/>
      <dgm:spPr/>
      <dgm:t>
        <a:bodyPr/>
        <a:lstStyle/>
        <a:p>
          <a:endParaRPr lang="ru-RU"/>
        </a:p>
      </dgm:t>
    </dgm:pt>
    <dgm:pt modelId="{FC069D96-A23F-4215-A795-FC873D7BA346}" type="sibTrans" cxnId="{A54AD283-8E4F-4DBB-809D-6C97E3C2FD46}">
      <dgm:prSet/>
      <dgm:spPr/>
      <dgm:t>
        <a:bodyPr/>
        <a:lstStyle/>
        <a:p>
          <a:endParaRPr lang="ru-RU"/>
        </a:p>
      </dgm:t>
    </dgm:pt>
    <dgm:pt modelId="{6CAA4867-6D43-4491-BD2B-39C2E94C54B8}" type="pres">
      <dgm:prSet presAssocID="{9CBEE7E3-9D6B-4145-91B6-4ACE487AAE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BE06B5-B7E4-45E2-9552-229D9570BE7F}" type="pres">
      <dgm:prSet presAssocID="{1F13ECD9-6468-4AFE-9087-3C957485D957}" presName="node" presStyleLbl="node1" presStyleIdx="0" presStyleCnt="4" custScaleX="153340" custScaleY="120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4C488-92DD-458A-9DFB-23762B2DA683}" type="pres">
      <dgm:prSet presAssocID="{7192C8C8-B250-4A56-B79E-6A1B1A4DF09F}" presName="sibTrans" presStyleCnt="0"/>
      <dgm:spPr/>
    </dgm:pt>
    <dgm:pt modelId="{187B9A14-9F45-47B5-BB48-CE5EA62C4108}" type="pres">
      <dgm:prSet presAssocID="{4862DD16-72BF-4FD0-8FC0-04A7DF2DCF9F}" presName="node" presStyleLbl="node1" presStyleIdx="1" presStyleCnt="4" custScaleX="157521" custScaleY="119715" custLinFactNeighborX="71" custLinFactNeighborY="-2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A23D7-213E-471A-B1DA-2E405E4F70E4}" type="pres">
      <dgm:prSet presAssocID="{B5083FEB-FB24-4C52-B8C9-7A2D13373F30}" presName="sibTrans" presStyleCnt="0"/>
      <dgm:spPr/>
    </dgm:pt>
    <dgm:pt modelId="{00EC31BE-F22F-4216-B120-69CC0DBFFF5A}" type="pres">
      <dgm:prSet presAssocID="{4D02499C-2E36-40B6-BBC8-28F25C97916A}" presName="node" presStyleLbl="node1" presStyleIdx="2" presStyleCnt="4" custScaleX="146580" custScaleY="146568" custLinFactNeighborX="5662" custLinFactNeighborY="-7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2908E-63D8-4D4C-8888-43076D3E73F3}" type="pres">
      <dgm:prSet presAssocID="{7520B32A-C981-42AE-AFC9-9EA956C218A5}" presName="sibTrans" presStyleCnt="0"/>
      <dgm:spPr/>
    </dgm:pt>
    <dgm:pt modelId="{78713A06-E087-4346-8E9F-B51B6A8AD563}" type="pres">
      <dgm:prSet presAssocID="{97D9F6F2-D5BF-43A5-B879-5F046B90E6D5}" presName="node" presStyleLbl="node1" presStyleIdx="3" presStyleCnt="4" custScaleX="162130" custScaleY="144692" custLinFactNeighborX="147" custLinFactNeighborY="-6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6DCAF5-532C-48DE-B11E-24A2055E8C82}" type="presOf" srcId="{1F13ECD9-6468-4AFE-9087-3C957485D957}" destId="{AEBE06B5-B7E4-45E2-9552-229D9570BE7F}" srcOrd="0" destOrd="0" presId="urn:microsoft.com/office/officeart/2005/8/layout/default#1"/>
    <dgm:cxn modelId="{464101DA-65E8-4D2C-85EE-DF56A86C99ED}" srcId="{9CBEE7E3-9D6B-4145-91B6-4ACE487AAE57}" destId="{4D02499C-2E36-40B6-BBC8-28F25C97916A}" srcOrd="2" destOrd="0" parTransId="{B0C386F6-3B20-4374-8E9A-AFCEBC08D273}" sibTransId="{7520B32A-C981-42AE-AFC9-9EA956C218A5}"/>
    <dgm:cxn modelId="{7ACCD5C5-123B-461B-A7A7-38FE5EB817DC}" type="presOf" srcId="{4862DD16-72BF-4FD0-8FC0-04A7DF2DCF9F}" destId="{187B9A14-9F45-47B5-BB48-CE5EA62C4108}" srcOrd="0" destOrd="0" presId="urn:microsoft.com/office/officeart/2005/8/layout/default#1"/>
    <dgm:cxn modelId="{92ECB09E-7D1C-462E-8934-2C3EFC036B73}" srcId="{9CBEE7E3-9D6B-4145-91B6-4ACE487AAE57}" destId="{1F13ECD9-6468-4AFE-9087-3C957485D957}" srcOrd="0" destOrd="0" parTransId="{F42C497B-DBD1-492E-841F-A5F91685705D}" sibTransId="{7192C8C8-B250-4A56-B79E-6A1B1A4DF09F}"/>
    <dgm:cxn modelId="{93AE02C8-EF83-47FA-B619-3108EA913366}" type="presOf" srcId="{4D02499C-2E36-40B6-BBC8-28F25C97916A}" destId="{00EC31BE-F22F-4216-B120-69CC0DBFFF5A}" srcOrd="0" destOrd="0" presId="urn:microsoft.com/office/officeart/2005/8/layout/default#1"/>
    <dgm:cxn modelId="{A54AD283-8E4F-4DBB-809D-6C97E3C2FD46}" srcId="{9CBEE7E3-9D6B-4145-91B6-4ACE487AAE57}" destId="{97D9F6F2-D5BF-43A5-B879-5F046B90E6D5}" srcOrd="3" destOrd="0" parTransId="{139B82B3-099B-42A6-A40A-400BA427BD74}" sibTransId="{FC069D96-A23F-4215-A795-FC873D7BA346}"/>
    <dgm:cxn modelId="{484D85F7-A8A1-4655-B280-F2219518384E}" srcId="{9CBEE7E3-9D6B-4145-91B6-4ACE487AAE57}" destId="{4862DD16-72BF-4FD0-8FC0-04A7DF2DCF9F}" srcOrd="1" destOrd="0" parTransId="{2C6FA4DC-688E-4143-B6FE-C7B3ED12F894}" sibTransId="{B5083FEB-FB24-4C52-B8C9-7A2D13373F30}"/>
    <dgm:cxn modelId="{5B1F0715-1896-42F5-B88D-EE202630FE0E}" type="presOf" srcId="{97D9F6F2-D5BF-43A5-B879-5F046B90E6D5}" destId="{78713A06-E087-4346-8E9F-B51B6A8AD563}" srcOrd="0" destOrd="0" presId="urn:microsoft.com/office/officeart/2005/8/layout/default#1"/>
    <dgm:cxn modelId="{8BFB2C6C-0CCD-41D1-AE02-1598E24E595B}" type="presOf" srcId="{9CBEE7E3-9D6B-4145-91B6-4ACE487AAE57}" destId="{6CAA4867-6D43-4491-BD2B-39C2E94C54B8}" srcOrd="0" destOrd="0" presId="urn:microsoft.com/office/officeart/2005/8/layout/default#1"/>
    <dgm:cxn modelId="{EB65F6A6-1526-4129-AC2B-2621DDF06B15}" type="presParOf" srcId="{6CAA4867-6D43-4491-BD2B-39C2E94C54B8}" destId="{AEBE06B5-B7E4-45E2-9552-229D9570BE7F}" srcOrd="0" destOrd="0" presId="urn:microsoft.com/office/officeart/2005/8/layout/default#1"/>
    <dgm:cxn modelId="{E51243A4-0674-4C10-ADCC-34F548331E8E}" type="presParOf" srcId="{6CAA4867-6D43-4491-BD2B-39C2E94C54B8}" destId="{9184C488-92DD-458A-9DFB-23762B2DA683}" srcOrd="1" destOrd="0" presId="urn:microsoft.com/office/officeart/2005/8/layout/default#1"/>
    <dgm:cxn modelId="{B649295C-3B3E-4641-9793-CE0D2E106871}" type="presParOf" srcId="{6CAA4867-6D43-4491-BD2B-39C2E94C54B8}" destId="{187B9A14-9F45-47B5-BB48-CE5EA62C4108}" srcOrd="2" destOrd="0" presId="urn:microsoft.com/office/officeart/2005/8/layout/default#1"/>
    <dgm:cxn modelId="{197EF665-A68A-467B-BBEC-CB7DA502B9CF}" type="presParOf" srcId="{6CAA4867-6D43-4491-BD2B-39C2E94C54B8}" destId="{257A23D7-213E-471A-B1DA-2E405E4F70E4}" srcOrd="3" destOrd="0" presId="urn:microsoft.com/office/officeart/2005/8/layout/default#1"/>
    <dgm:cxn modelId="{C0D79AFF-D27D-4DEE-8D92-7B907F64DE55}" type="presParOf" srcId="{6CAA4867-6D43-4491-BD2B-39C2E94C54B8}" destId="{00EC31BE-F22F-4216-B120-69CC0DBFFF5A}" srcOrd="4" destOrd="0" presId="urn:microsoft.com/office/officeart/2005/8/layout/default#1"/>
    <dgm:cxn modelId="{2262F6B7-A9AF-4559-BA63-29A5F59130C4}" type="presParOf" srcId="{6CAA4867-6D43-4491-BD2B-39C2E94C54B8}" destId="{0DA2908E-63D8-4D4C-8888-43076D3E73F3}" srcOrd="5" destOrd="0" presId="urn:microsoft.com/office/officeart/2005/8/layout/default#1"/>
    <dgm:cxn modelId="{31D252B4-BE03-4A51-92E9-92F682C07A22}" type="presParOf" srcId="{6CAA4867-6D43-4491-BD2B-39C2E94C54B8}" destId="{78713A06-E087-4346-8E9F-B51B6A8AD563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3CAB6C-567C-4DBC-93FF-AD18A2376386}" type="doc">
      <dgm:prSet loTypeId="urn:microsoft.com/office/officeart/2005/8/layout/list1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DFCE23B-5B39-4515-8FE7-71B264FEAD0F}">
      <dgm:prSet phldrT="[Текст]" custT="1"/>
      <dgm:spPr/>
      <dgm:t>
        <a:bodyPr/>
        <a:lstStyle/>
        <a:p>
          <a:r>
            <a: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Первый уровень компетенций (регулятивные навыки): 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а) способность планировать свою деятельность согласно поставленной задаче и условиям реализации; б) умение самостоятельно регулировать работу; в) способность анализировать и контролировать действия, корректировать их выполнение в соответствии с характером допущенных ошибок </a:t>
          </a:r>
          <a:r>
            <a: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/>
        </a:p>
      </dgm:t>
    </dgm:pt>
    <dgm:pt modelId="{B274035E-AF42-4701-A39B-3501C639B81D}" type="parTrans" cxnId="{2DE5AFC4-8FC0-406F-8904-F8C30637F6E2}">
      <dgm:prSet/>
      <dgm:spPr/>
      <dgm:t>
        <a:bodyPr/>
        <a:lstStyle/>
        <a:p>
          <a:endParaRPr lang="ru-RU"/>
        </a:p>
      </dgm:t>
    </dgm:pt>
    <dgm:pt modelId="{CA440BA5-2A67-42F8-B139-0EF1A90F14FB}" type="sibTrans" cxnId="{2DE5AFC4-8FC0-406F-8904-F8C30637F6E2}">
      <dgm:prSet/>
      <dgm:spPr/>
      <dgm:t>
        <a:bodyPr/>
        <a:lstStyle/>
        <a:p>
          <a:endParaRPr lang="ru-RU"/>
        </a:p>
      </dgm:t>
    </dgm:pt>
    <dgm:pt modelId="{51111875-9A4F-41F2-873F-2B6F7848E1BE}">
      <dgm:prSet phldrT="[Текст]" custT="1"/>
      <dgm:spPr/>
      <dgm:t>
        <a:bodyPr/>
        <a:lstStyle/>
        <a:p>
          <a:r>
            <a: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Второй уровень компетенций (познавательные способности): 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а) принимать и сохранять учебные цели; б) трансформировать практические задачи в познавательные; в) работать с информацией и ее источниками; г) проявлять самостоятельность и инициативу; д) использовать символические и знаковые средства</a:t>
          </a:r>
          <a:endParaRPr lang="ru-RU" sz="2000" dirty="0"/>
        </a:p>
      </dgm:t>
    </dgm:pt>
    <dgm:pt modelId="{E352A8F2-490B-4D3D-AD5D-DDB0BCEED7D3}" type="parTrans" cxnId="{43A1DE7B-6CC1-4106-B223-18DA75E735E1}">
      <dgm:prSet/>
      <dgm:spPr/>
      <dgm:t>
        <a:bodyPr/>
        <a:lstStyle/>
        <a:p>
          <a:endParaRPr lang="ru-RU"/>
        </a:p>
      </dgm:t>
    </dgm:pt>
    <dgm:pt modelId="{0421CB40-50DA-4350-BD05-E8548584B536}" type="sibTrans" cxnId="{43A1DE7B-6CC1-4106-B223-18DA75E735E1}">
      <dgm:prSet/>
      <dgm:spPr/>
      <dgm:t>
        <a:bodyPr/>
        <a:lstStyle/>
        <a:p>
          <a:endParaRPr lang="ru-RU"/>
        </a:p>
      </dgm:t>
    </dgm:pt>
    <dgm:pt modelId="{F401C32E-2737-439D-ABCA-9926CA720ECA}">
      <dgm:prSet phldrT="[Текст]" custT="1"/>
      <dgm:spPr/>
      <dgm:t>
        <a:bodyPr/>
        <a:lstStyle/>
        <a:p>
          <a:r>
            <a: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Третий уровень (коммуникативный):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учатся: а) взаимодействовать с преподавателем и сверстниками в процессе решения задач; б) слушать и включаться в диалог; в) участвовать в групповом обсуждении вопроса; г) интегрироваться в коллектив сверстников, выстраивать продуктивное сотрудничество и взаимодействие; д) владеть монологической и диалогической речи; е) выражать и отстаивать свое мнение, принимать другое </a:t>
          </a:r>
          <a:endParaRPr lang="ru-RU" sz="2000" dirty="0"/>
        </a:p>
      </dgm:t>
    </dgm:pt>
    <dgm:pt modelId="{48869BE2-1679-4E18-B939-3F7C2211EA73}" type="parTrans" cxnId="{2421D909-C7A5-4EE6-AC3E-13C6B877C0D3}">
      <dgm:prSet/>
      <dgm:spPr/>
      <dgm:t>
        <a:bodyPr/>
        <a:lstStyle/>
        <a:p>
          <a:endParaRPr lang="ru-RU"/>
        </a:p>
      </dgm:t>
    </dgm:pt>
    <dgm:pt modelId="{9DE30CF3-B20C-40F8-B251-419DFC26C916}" type="sibTrans" cxnId="{2421D909-C7A5-4EE6-AC3E-13C6B877C0D3}">
      <dgm:prSet/>
      <dgm:spPr/>
      <dgm:t>
        <a:bodyPr/>
        <a:lstStyle/>
        <a:p>
          <a:endParaRPr lang="ru-RU"/>
        </a:p>
      </dgm:t>
    </dgm:pt>
    <dgm:pt modelId="{F0FE7D95-417B-43AE-B4A3-2AC5FAACCEC8}" type="pres">
      <dgm:prSet presAssocID="{BC3CAB6C-567C-4DBC-93FF-AD18A237638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33184-30A4-4544-8502-7E178736A5DD}" type="pres">
      <dgm:prSet presAssocID="{2DFCE23B-5B39-4515-8FE7-71B264FEAD0F}" presName="parentLin" presStyleCnt="0"/>
      <dgm:spPr/>
    </dgm:pt>
    <dgm:pt modelId="{96E453A7-4C6A-455B-A4F5-B84E06F7360D}" type="pres">
      <dgm:prSet presAssocID="{2DFCE23B-5B39-4515-8FE7-71B264FEAD0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085D1A7-1E4C-44EC-B9F4-0213364A2B88}" type="pres">
      <dgm:prSet presAssocID="{2DFCE23B-5B39-4515-8FE7-71B264FEAD0F}" presName="parentText" presStyleLbl="node1" presStyleIdx="0" presStyleCnt="3" custScaleX="142857" custScaleY="123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1E374-CC5A-47FD-9568-F1FABE9A6F0D}" type="pres">
      <dgm:prSet presAssocID="{2DFCE23B-5B39-4515-8FE7-71B264FEAD0F}" presName="negativeSpace" presStyleCnt="0"/>
      <dgm:spPr/>
    </dgm:pt>
    <dgm:pt modelId="{203AE571-C517-4C07-A324-487CB60ECA63}" type="pres">
      <dgm:prSet presAssocID="{2DFCE23B-5B39-4515-8FE7-71B264FEAD0F}" presName="childText" presStyleLbl="conFgAcc1" presStyleIdx="0" presStyleCnt="3">
        <dgm:presLayoutVars>
          <dgm:bulletEnabled val="1"/>
        </dgm:presLayoutVars>
      </dgm:prSet>
      <dgm:spPr/>
    </dgm:pt>
    <dgm:pt modelId="{610F5ECB-B309-45F6-AD27-D4629972C18F}" type="pres">
      <dgm:prSet presAssocID="{CA440BA5-2A67-42F8-B139-0EF1A90F14FB}" presName="spaceBetweenRectangles" presStyleCnt="0"/>
      <dgm:spPr/>
    </dgm:pt>
    <dgm:pt modelId="{D1BB70FB-B7CD-46C3-B34F-64B8C57A43DB}" type="pres">
      <dgm:prSet presAssocID="{51111875-9A4F-41F2-873F-2B6F7848E1BE}" presName="parentLin" presStyleCnt="0"/>
      <dgm:spPr/>
    </dgm:pt>
    <dgm:pt modelId="{05565BD8-3DDD-4D8F-B90A-141DD955AA13}" type="pres">
      <dgm:prSet presAssocID="{51111875-9A4F-41F2-873F-2B6F7848E1B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93718D7-42C3-403D-89EE-5086ACC4C32E}" type="pres">
      <dgm:prSet presAssocID="{51111875-9A4F-41F2-873F-2B6F7848E1BE}" presName="parentText" presStyleLbl="node1" presStyleIdx="1" presStyleCnt="3" custScaleX="142857" custScaleY="1366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B8653-A660-4DE1-9028-86B0D501ECA5}" type="pres">
      <dgm:prSet presAssocID="{51111875-9A4F-41F2-873F-2B6F7848E1BE}" presName="negativeSpace" presStyleCnt="0"/>
      <dgm:spPr/>
    </dgm:pt>
    <dgm:pt modelId="{C8426A2E-5446-4CD7-A7EB-A64970D3D5CE}" type="pres">
      <dgm:prSet presAssocID="{51111875-9A4F-41F2-873F-2B6F7848E1BE}" presName="childText" presStyleLbl="conFgAcc1" presStyleIdx="1" presStyleCnt="3">
        <dgm:presLayoutVars>
          <dgm:bulletEnabled val="1"/>
        </dgm:presLayoutVars>
      </dgm:prSet>
      <dgm:spPr/>
    </dgm:pt>
    <dgm:pt modelId="{1AA8E279-1483-40FE-991A-9E83F0FEE4A1}" type="pres">
      <dgm:prSet presAssocID="{0421CB40-50DA-4350-BD05-E8548584B536}" presName="spaceBetweenRectangles" presStyleCnt="0"/>
      <dgm:spPr/>
    </dgm:pt>
    <dgm:pt modelId="{F66B1507-A52C-4307-9445-7FCA0FCB3EC3}" type="pres">
      <dgm:prSet presAssocID="{F401C32E-2737-439D-ABCA-9926CA720ECA}" presName="parentLin" presStyleCnt="0"/>
      <dgm:spPr/>
    </dgm:pt>
    <dgm:pt modelId="{A0099F91-ADE3-40B3-8AF4-79BD75828C83}" type="pres">
      <dgm:prSet presAssocID="{F401C32E-2737-439D-ABCA-9926CA720EC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1450629-67B0-4D99-B0D8-82C91E22935F}" type="pres">
      <dgm:prSet presAssocID="{F401C32E-2737-439D-ABCA-9926CA720ECA}" presName="parentText" presStyleLbl="node1" presStyleIdx="2" presStyleCnt="3" custScaleX="142857" custScaleY="1272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9FACD-975F-4AED-8152-A6F18B182C15}" type="pres">
      <dgm:prSet presAssocID="{F401C32E-2737-439D-ABCA-9926CA720ECA}" presName="negativeSpace" presStyleCnt="0"/>
      <dgm:spPr/>
    </dgm:pt>
    <dgm:pt modelId="{C9855975-2C4E-4CE8-B6B1-2FA92841561B}" type="pres">
      <dgm:prSet presAssocID="{F401C32E-2737-439D-ABCA-9926CA720EC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74CF461-0608-483C-9131-8D70CDF3FE85}" type="presOf" srcId="{51111875-9A4F-41F2-873F-2B6F7848E1BE}" destId="{05565BD8-3DDD-4D8F-B90A-141DD955AA13}" srcOrd="0" destOrd="0" presId="urn:microsoft.com/office/officeart/2005/8/layout/list1"/>
    <dgm:cxn modelId="{591B78C2-1A79-4B46-AFFA-4C565EB881D8}" type="presOf" srcId="{F401C32E-2737-439D-ABCA-9926CA720ECA}" destId="{91450629-67B0-4D99-B0D8-82C91E22935F}" srcOrd="1" destOrd="0" presId="urn:microsoft.com/office/officeart/2005/8/layout/list1"/>
    <dgm:cxn modelId="{5B97F8A1-CB26-4E68-BD41-FA2BB8E4F6F2}" type="presOf" srcId="{2DFCE23B-5B39-4515-8FE7-71B264FEAD0F}" destId="{96E453A7-4C6A-455B-A4F5-B84E06F7360D}" srcOrd="0" destOrd="0" presId="urn:microsoft.com/office/officeart/2005/8/layout/list1"/>
    <dgm:cxn modelId="{21129A94-5571-425C-8F30-CFE6BD4E0557}" type="presOf" srcId="{51111875-9A4F-41F2-873F-2B6F7848E1BE}" destId="{E93718D7-42C3-403D-89EE-5086ACC4C32E}" srcOrd="1" destOrd="0" presId="urn:microsoft.com/office/officeart/2005/8/layout/list1"/>
    <dgm:cxn modelId="{C4D345E8-B5AC-4638-BBBC-FF4BF3AC740A}" type="presOf" srcId="{2DFCE23B-5B39-4515-8FE7-71B264FEAD0F}" destId="{3085D1A7-1E4C-44EC-B9F4-0213364A2B88}" srcOrd="1" destOrd="0" presId="urn:microsoft.com/office/officeart/2005/8/layout/list1"/>
    <dgm:cxn modelId="{2DE5AFC4-8FC0-406F-8904-F8C30637F6E2}" srcId="{BC3CAB6C-567C-4DBC-93FF-AD18A2376386}" destId="{2DFCE23B-5B39-4515-8FE7-71B264FEAD0F}" srcOrd="0" destOrd="0" parTransId="{B274035E-AF42-4701-A39B-3501C639B81D}" sibTransId="{CA440BA5-2A67-42F8-B139-0EF1A90F14FB}"/>
    <dgm:cxn modelId="{51410E50-90AB-460A-ACDD-2433332FE3BA}" type="presOf" srcId="{BC3CAB6C-567C-4DBC-93FF-AD18A2376386}" destId="{F0FE7D95-417B-43AE-B4A3-2AC5FAACCEC8}" srcOrd="0" destOrd="0" presId="urn:microsoft.com/office/officeart/2005/8/layout/list1"/>
    <dgm:cxn modelId="{2421D909-C7A5-4EE6-AC3E-13C6B877C0D3}" srcId="{BC3CAB6C-567C-4DBC-93FF-AD18A2376386}" destId="{F401C32E-2737-439D-ABCA-9926CA720ECA}" srcOrd="2" destOrd="0" parTransId="{48869BE2-1679-4E18-B939-3F7C2211EA73}" sibTransId="{9DE30CF3-B20C-40F8-B251-419DFC26C916}"/>
    <dgm:cxn modelId="{C17C7523-6538-42DF-B74A-7B38CDDCE415}" type="presOf" srcId="{F401C32E-2737-439D-ABCA-9926CA720ECA}" destId="{A0099F91-ADE3-40B3-8AF4-79BD75828C83}" srcOrd="0" destOrd="0" presId="urn:microsoft.com/office/officeart/2005/8/layout/list1"/>
    <dgm:cxn modelId="{43A1DE7B-6CC1-4106-B223-18DA75E735E1}" srcId="{BC3CAB6C-567C-4DBC-93FF-AD18A2376386}" destId="{51111875-9A4F-41F2-873F-2B6F7848E1BE}" srcOrd="1" destOrd="0" parTransId="{E352A8F2-490B-4D3D-AD5D-DDB0BCEED7D3}" sibTransId="{0421CB40-50DA-4350-BD05-E8548584B536}"/>
    <dgm:cxn modelId="{A2544636-5AE7-4198-AF4B-215BCED37E28}" type="presParOf" srcId="{F0FE7D95-417B-43AE-B4A3-2AC5FAACCEC8}" destId="{5BA33184-30A4-4544-8502-7E178736A5DD}" srcOrd="0" destOrd="0" presId="urn:microsoft.com/office/officeart/2005/8/layout/list1"/>
    <dgm:cxn modelId="{6E9DCF76-3880-4CF7-9967-EEBC29AF27F0}" type="presParOf" srcId="{5BA33184-30A4-4544-8502-7E178736A5DD}" destId="{96E453A7-4C6A-455B-A4F5-B84E06F7360D}" srcOrd="0" destOrd="0" presId="urn:microsoft.com/office/officeart/2005/8/layout/list1"/>
    <dgm:cxn modelId="{5DD84D69-7304-4504-B109-1EB562C8DADE}" type="presParOf" srcId="{5BA33184-30A4-4544-8502-7E178736A5DD}" destId="{3085D1A7-1E4C-44EC-B9F4-0213364A2B88}" srcOrd="1" destOrd="0" presId="urn:microsoft.com/office/officeart/2005/8/layout/list1"/>
    <dgm:cxn modelId="{49257707-B53F-4E89-B5E4-2880E118D142}" type="presParOf" srcId="{F0FE7D95-417B-43AE-B4A3-2AC5FAACCEC8}" destId="{CFF1E374-CC5A-47FD-9568-F1FABE9A6F0D}" srcOrd="1" destOrd="0" presId="urn:microsoft.com/office/officeart/2005/8/layout/list1"/>
    <dgm:cxn modelId="{6AC0BFFA-CFDE-4F4E-A1BC-A29854CBEBDE}" type="presParOf" srcId="{F0FE7D95-417B-43AE-B4A3-2AC5FAACCEC8}" destId="{203AE571-C517-4C07-A324-487CB60ECA63}" srcOrd="2" destOrd="0" presId="urn:microsoft.com/office/officeart/2005/8/layout/list1"/>
    <dgm:cxn modelId="{7D1DB4F3-F567-49C9-981E-6DF81739CE2F}" type="presParOf" srcId="{F0FE7D95-417B-43AE-B4A3-2AC5FAACCEC8}" destId="{610F5ECB-B309-45F6-AD27-D4629972C18F}" srcOrd="3" destOrd="0" presId="urn:microsoft.com/office/officeart/2005/8/layout/list1"/>
    <dgm:cxn modelId="{A42F1AAF-3BC8-44BD-ACC2-92A742B85CB9}" type="presParOf" srcId="{F0FE7D95-417B-43AE-B4A3-2AC5FAACCEC8}" destId="{D1BB70FB-B7CD-46C3-B34F-64B8C57A43DB}" srcOrd="4" destOrd="0" presId="urn:microsoft.com/office/officeart/2005/8/layout/list1"/>
    <dgm:cxn modelId="{A0966CC5-2953-405D-A14B-97D64A053316}" type="presParOf" srcId="{D1BB70FB-B7CD-46C3-B34F-64B8C57A43DB}" destId="{05565BD8-3DDD-4D8F-B90A-141DD955AA13}" srcOrd="0" destOrd="0" presId="urn:microsoft.com/office/officeart/2005/8/layout/list1"/>
    <dgm:cxn modelId="{2604DC04-C6BC-47D3-976C-FBFB2174A758}" type="presParOf" srcId="{D1BB70FB-B7CD-46C3-B34F-64B8C57A43DB}" destId="{E93718D7-42C3-403D-89EE-5086ACC4C32E}" srcOrd="1" destOrd="0" presId="urn:microsoft.com/office/officeart/2005/8/layout/list1"/>
    <dgm:cxn modelId="{9B0F8DA6-22A8-4337-90CD-6D6F8523946D}" type="presParOf" srcId="{F0FE7D95-417B-43AE-B4A3-2AC5FAACCEC8}" destId="{9ABB8653-A660-4DE1-9028-86B0D501ECA5}" srcOrd="5" destOrd="0" presId="urn:microsoft.com/office/officeart/2005/8/layout/list1"/>
    <dgm:cxn modelId="{C3334080-5690-4ABC-B97C-F1BD6257E8A6}" type="presParOf" srcId="{F0FE7D95-417B-43AE-B4A3-2AC5FAACCEC8}" destId="{C8426A2E-5446-4CD7-A7EB-A64970D3D5CE}" srcOrd="6" destOrd="0" presId="urn:microsoft.com/office/officeart/2005/8/layout/list1"/>
    <dgm:cxn modelId="{74C7925F-BF53-4ADF-A7BF-F4A1094B0239}" type="presParOf" srcId="{F0FE7D95-417B-43AE-B4A3-2AC5FAACCEC8}" destId="{1AA8E279-1483-40FE-991A-9E83F0FEE4A1}" srcOrd="7" destOrd="0" presId="urn:microsoft.com/office/officeart/2005/8/layout/list1"/>
    <dgm:cxn modelId="{B8504CFB-AF08-415B-836E-E5D47CE68F7D}" type="presParOf" srcId="{F0FE7D95-417B-43AE-B4A3-2AC5FAACCEC8}" destId="{F66B1507-A52C-4307-9445-7FCA0FCB3EC3}" srcOrd="8" destOrd="0" presId="urn:microsoft.com/office/officeart/2005/8/layout/list1"/>
    <dgm:cxn modelId="{15424EFE-460E-4D05-8313-BD91ECFBD618}" type="presParOf" srcId="{F66B1507-A52C-4307-9445-7FCA0FCB3EC3}" destId="{A0099F91-ADE3-40B3-8AF4-79BD75828C83}" srcOrd="0" destOrd="0" presId="urn:microsoft.com/office/officeart/2005/8/layout/list1"/>
    <dgm:cxn modelId="{59BF43D6-462A-4BD6-8866-193EC742EAE0}" type="presParOf" srcId="{F66B1507-A52C-4307-9445-7FCA0FCB3EC3}" destId="{91450629-67B0-4D99-B0D8-82C91E22935F}" srcOrd="1" destOrd="0" presId="urn:microsoft.com/office/officeart/2005/8/layout/list1"/>
    <dgm:cxn modelId="{3FC43804-54E6-433A-9CFE-2D2716541B4B}" type="presParOf" srcId="{F0FE7D95-417B-43AE-B4A3-2AC5FAACCEC8}" destId="{E769FACD-975F-4AED-8152-A6F18B182C15}" srcOrd="9" destOrd="0" presId="urn:microsoft.com/office/officeart/2005/8/layout/list1"/>
    <dgm:cxn modelId="{5DE48CC0-D6FC-464B-AA70-B559D88C97E3}" type="presParOf" srcId="{F0FE7D95-417B-43AE-B4A3-2AC5FAACCEC8}" destId="{C9855975-2C4E-4CE8-B6B1-2FA92841561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BE06B5-B7E4-45E2-9552-229D9570BE7F}">
      <dsp:nvSpPr>
        <dsp:cNvPr id="0" name=""/>
        <dsp:cNvSpPr/>
      </dsp:nvSpPr>
      <dsp:spPr>
        <a:xfrm>
          <a:off x="136408" y="1100"/>
          <a:ext cx="5696197" cy="2692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Личностные результаты.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Умения самостоятельно делать СВОЙ ВЫБОР в мире мыслей, чувств и ЦЕННОСТЕЙ и отвечать за этот выбор выражаются формулами «Я и природа», «Я и другие люди», «Я и общество», «Я и познание», «Я и Я», что позволяет ребенку выполнять разные социальные роли («гражданин», «школьник», «ученик», «собеседник», «одноклассник», «пешеход» и др.).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408" y="1100"/>
        <a:ext cx="5696197" cy="2692317"/>
      </dsp:txXfrm>
    </dsp:sp>
    <dsp:sp modelId="{187B9A14-9F45-47B5-BB48-CE5EA62C4108}">
      <dsp:nvSpPr>
        <dsp:cNvPr id="0" name=""/>
        <dsp:cNvSpPr/>
      </dsp:nvSpPr>
      <dsp:spPr>
        <a:xfrm>
          <a:off x="6206718" y="0"/>
          <a:ext cx="5851511" cy="2668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Регулятивные универсальные учебные действия.       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Умения ОРГАНИЗОВЫВАТЬ свою деятельность. Отражают способность обучающегося строить учебно-познавательную деятельность, учитывая все ее компоненты (цель, мотив, прогноз, средства, контроль, оценка).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6718" y="0"/>
        <a:ext cx="5851511" cy="2668267"/>
      </dsp:txXfrm>
    </dsp:sp>
    <dsp:sp modelId="{00EC31BE-F22F-4216-B120-69CC0DBFFF5A}">
      <dsp:nvSpPr>
        <dsp:cNvPr id="0" name=""/>
        <dsp:cNvSpPr/>
      </dsp:nvSpPr>
      <dsp:spPr>
        <a:xfrm>
          <a:off x="386689" y="2892312"/>
          <a:ext cx="5445080" cy="32667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 УУД.  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Умения результативно МЫСЛИТЬ и работать с ИНФОРМАЦИЕЙ в современном мире.    Система способов познания окружающего мира, построения самостоятельного процесса поиска, исследования и совокупность операций по обработке, систематизации, обобщению и использованию полученной информации</a:t>
          </a:r>
          <a:r>
            <a:rPr lang="ru-RU" sz="20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689" y="2892312"/>
        <a:ext cx="5445080" cy="3266780"/>
      </dsp:txXfrm>
    </dsp:sp>
    <dsp:sp modelId="{78713A06-E087-4346-8E9F-B51B6A8AD563}">
      <dsp:nvSpPr>
        <dsp:cNvPr id="0" name=""/>
        <dsp:cNvSpPr/>
      </dsp:nvSpPr>
      <dsp:spPr>
        <a:xfrm>
          <a:off x="5998376" y="2951109"/>
          <a:ext cx="6022724" cy="32249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Коммуникативные УУД.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Умения ОБЩАТЬСЯ, взаимодействовать с людьми: умение слышать, слушать и понимать партнера, планировать и согласованно выполнять совместную деятельность, распределять роли, взаимно контролировать действия друг друга, уметь договариваться, вести дискуссию, правильно выражать свои мысли, оказывать поддержку друг другу и эффективно сотрудничать как с учителем, так и со сверстниками; самостоятельно организовывать речевую деятельность в устной и письменной форме</a:t>
          </a:r>
          <a:r>
            <a:rPr lang="ru-RU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98376" y="2951109"/>
        <a:ext cx="6022724" cy="32249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F645-4054-4B4C-AF6D-45B6A05F8ED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1E9786C-89BB-4889-BC06-CD6B8EAFC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84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F645-4054-4B4C-AF6D-45B6A05F8ED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E9786C-89BB-4889-BC06-CD6B8EAFC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49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F645-4054-4B4C-AF6D-45B6A05F8ED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E9786C-89BB-4889-BC06-CD6B8EAFC5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92195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F645-4054-4B4C-AF6D-45B6A05F8ED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E9786C-89BB-4889-BC06-CD6B8EAFC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8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F645-4054-4B4C-AF6D-45B6A05F8ED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E9786C-89BB-4889-BC06-CD6B8EAFC5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58295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F645-4054-4B4C-AF6D-45B6A05F8ED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E9786C-89BB-4889-BC06-CD6B8EAFC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2881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F645-4054-4B4C-AF6D-45B6A05F8ED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9786C-89BB-4889-BC06-CD6B8EAFC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4587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F645-4054-4B4C-AF6D-45B6A05F8ED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9786C-89BB-4889-BC06-CD6B8EAFC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807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F645-4054-4B4C-AF6D-45B6A05F8ED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9786C-89BB-4889-BC06-CD6B8EAFC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637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F645-4054-4B4C-AF6D-45B6A05F8ED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E9786C-89BB-4889-BC06-CD6B8EAFC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71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F645-4054-4B4C-AF6D-45B6A05F8ED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E9786C-89BB-4889-BC06-CD6B8EAFC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04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F645-4054-4B4C-AF6D-45B6A05F8ED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E9786C-89BB-4889-BC06-CD6B8EAFC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62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F645-4054-4B4C-AF6D-45B6A05F8ED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9786C-89BB-4889-BC06-CD6B8EAFC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92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F645-4054-4B4C-AF6D-45B6A05F8ED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9786C-89BB-4889-BC06-CD6B8EAFC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24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F645-4054-4B4C-AF6D-45B6A05F8ED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9786C-89BB-4889-BC06-CD6B8EAFC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432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F645-4054-4B4C-AF6D-45B6A05F8ED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E9786C-89BB-4889-BC06-CD6B8EAFC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9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1F645-4054-4B4C-AF6D-45B6A05F8ED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1E9786C-89BB-4889-BC06-CD6B8EAFC5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66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0E55C1-4463-4883-A191-0160F76F2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887" y="1432874"/>
            <a:ext cx="10473179" cy="306371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br>
              <a:rPr lang="ru-RU" sz="6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 результатов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xmlns="" val="3028328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D7C768-7B07-43D8-A51C-0B02C918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79" y="0"/>
            <a:ext cx="11203634" cy="1905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метапредметных результатов 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этапе обучения</a:t>
            </a:r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B2D06AE6-E664-4C37-A37B-B909B21412DE}"/>
              </a:ext>
            </a:extLst>
          </p:cNvPr>
          <p:cNvGrpSpPr/>
          <p:nvPr/>
        </p:nvGrpSpPr>
        <p:grpSpPr>
          <a:xfrm>
            <a:off x="205974" y="927835"/>
            <a:ext cx="11986022" cy="1904999"/>
            <a:chOff x="0" y="0"/>
            <a:chExt cx="11986022" cy="1900024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4EFF5E96-196F-4D5F-B48B-E27D131BD284}"/>
                </a:ext>
              </a:extLst>
            </p:cNvPr>
            <p:cNvSpPr/>
            <p:nvPr/>
          </p:nvSpPr>
          <p:spPr>
            <a:xfrm>
              <a:off x="0" y="0"/>
              <a:ext cx="11986022" cy="19000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77E88E3B-7D6F-4D7F-A0DA-31AA9B970B6F}"/>
                </a:ext>
              </a:extLst>
            </p:cNvPr>
            <p:cNvSpPr txBox="1"/>
            <p:nvPr/>
          </p:nvSpPr>
          <p:spPr>
            <a:xfrm>
              <a:off x="2587206" y="0"/>
              <a:ext cx="9398815" cy="1900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Портрет выпускника  начальной школы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личностные, предметные результаты</a:t>
              </a:r>
              <a:endParaRPr lang="ru-RU" sz="2000" b="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метапредметные результаты</a:t>
              </a:r>
              <a:r>
                <a:rPr lang="ru-RU" sz="2000" b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ru-RU" sz="2000" b="0" i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овладение ключевыми компетенциями, составляющими основу умения учиться, и метапредметными понятиями, </a:t>
              </a:r>
              <a:r>
                <a:rPr lang="ru-RU" altLang="ru-RU" sz="2000" b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способы деятельности</a:t>
              </a:r>
              <a:endParaRPr lang="ru-RU" sz="2000" b="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0C2D0E24-9CD7-432C-AF73-0284B6502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63372" y="27295"/>
            <a:ext cx="1228627" cy="140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E36B155F-844D-4CAA-911E-65EB008D4117}"/>
              </a:ext>
            </a:extLst>
          </p:cNvPr>
          <p:cNvSpPr/>
          <p:nvPr/>
        </p:nvSpPr>
        <p:spPr>
          <a:xfrm>
            <a:off x="300979" y="952500"/>
            <a:ext cx="2397204" cy="1520019"/>
          </a:xfrm>
          <a:prstGeom prst="roundRect">
            <a:avLst>
              <a:gd name="adj" fmla="val 10000"/>
            </a:avLst>
          </a:prstGeom>
          <a:blipFill rotWithShape="1">
            <a:blip r:embed="rId3" cstate="print"/>
            <a:stretch>
              <a:fillRect/>
            </a:stretch>
          </a:blip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D5636C98-13F8-40AD-983F-487C08C8A004}"/>
              </a:ext>
            </a:extLst>
          </p:cNvPr>
          <p:cNvGrpSpPr/>
          <p:nvPr/>
        </p:nvGrpSpPr>
        <p:grpSpPr>
          <a:xfrm>
            <a:off x="205976" y="2864066"/>
            <a:ext cx="11986022" cy="2277065"/>
            <a:chOff x="0" y="2090026"/>
            <a:chExt cx="11986022" cy="198961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xmlns="" id="{7BE09B09-EB6A-48B0-857E-476720F0896D}"/>
                </a:ext>
              </a:extLst>
            </p:cNvPr>
            <p:cNvSpPr/>
            <p:nvPr/>
          </p:nvSpPr>
          <p:spPr>
            <a:xfrm>
              <a:off x="0" y="2090026"/>
              <a:ext cx="11986022" cy="190002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05EAA994-749B-4D1B-9748-32B3BE66BE5C}"/>
                </a:ext>
              </a:extLst>
            </p:cNvPr>
            <p:cNvSpPr txBox="1"/>
            <p:nvPr/>
          </p:nvSpPr>
          <p:spPr>
            <a:xfrm>
              <a:off x="2587206" y="2179613"/>
              <a:ext cx="9398815" cy="1900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lvl="0" indent="0" algn="l" defTabSz="1066800">
                <a:spcBef>
                  <a:spcPct val="0"/>
                </a:spcBef>
                <a:buNone/>
              </a:pPr>
              <a:r>
                <a:rPr lang="ru-RU" sz="2400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Портрет выпускника основной школы</a:t>
              </a:r>
              <a:endParaRPr lang="ru-RU" sz="24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l" defTabSz="1066800">
                <a:spcBef>
                  <a:spcPct val="0"/>
                </a:spcBef>
                <a:buChar char="•"/>
              </a:pPr>
              <a:r>
                <a:rPr lang="ru-RU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личностные, предметные результаты</a:t>
              </a:r>
            </a:p>
            <a:p>
              <a:pPr marL="0" lvl="1" indent="-228600" algn="l" defTabSz="1066800">
                <a:spcBef>
                  <a:spcPct val="0"/>
                </a:spcBef>
                <a:buChar char="•"/>
              </a:pPr>
              <a:r>
                <a:rPr lang="ru-RU" sz="2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метапредметные результаты</a:t>
              </a:r>
              <a:r>
                <a:rPr lang="ru-RU" sz="2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ru-RU" sz="2000" b="0" i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самостоятельность планирования и осуществления учебной деятельности  и организации учебного сотрудничества с педагогами и сверстниками, построение индивидуальной образовательной траектории</a:t>
              </a: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8C9D99E4-434D-4D95-A663-EF8588F228D1}"/>
              </a:ext>
            </a:extLst>
          </p:cNvPr>
          <p:cNvSpPr/>
          <p:nvPr/>
        </p:nvSpPr>
        <p:spPr>
          <a:xfrm>
            <a:off x="205974" y="3213540"/>
            <a:ext cx="2397204" cy="1520019"/>
          </a:xfrm>
          <a:prstGeom prst="roundRect">
            <a:avLst>
              <a:gd name="adj" fmla="val 10000"/>
            </a:avLst>
          </a:prstGeom>
          <a:blipFill rotWithShape="1">
            <a:blip r:embed="rId4" cstate="print"/>
            <a:stretch>
              <a:fillRect/>
            </a:stretch>
          </a:blip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6E5843FF-D955-42DC-9FCF-0CB039B88991}"/>
              </a:ext>
            </a:extLst>
          </p:cNvPr>
          <p:cNvGrpSpPr/>
          <p:nvPr/>
        </p:nvGrpSpPr>
        <p:grpSpPr>
          <a:xfrm>
            <a:off x="205978" y="5078668"/>
            <a:ext cx="11986022" cy="1752036"/>
            <a:chOff x="1" y="4328040"/>
            <a:chExt cx="11986022" cy="1752036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xmlns="" id="{1CAEB47D-4C32-44E3-B353-E11D50035243}"/>
                </a:ext>
              </a:extLst>
            </p:cNvPr>
            <p:cNvSpPr/>
            <p:nvPr/>
          </p:nvSpPr>
          <p:spPr>
            <a:xfrm>
              <a:off x="1" y="4328040"/>
              <a:ext cx="11986022" cy="173670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FAD74A31-BA88-48AE-A348-C33E161F9D0E}"/>
                </a:ext>
              </a:extLst>
            </p:cNvPr>
            <p:cNvSpPr txBox="1"/>
            <p:nvPr/>
          </p:nvSpPr>
          <p:spPr>
            <a:xfrm>
              <a:off x="2587206" y="4452967"/>
              <a:ext cx="9398815" cy="1627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marL="0" lvl="0" indent="0" algn="l" defTabSz="1377950">
                <a:spcBef>
                  <a:spcPct val="0"/>
                </a:spcBef>
                <a:buNone/>
              </a:pPr>
              <a:r>
                <a:rPr lang="ru-RU" sz="3100" b="1" kern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Портрет выпускника школы</a:t>
              </a:r>
              <a:endParaRPr lang="ru-RU" sz="3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личностные, предметные результаты</a:t>
              </a: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2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метапредметные результаты: </a:t>
              </a:r>
              <a:r>
                <a:rPr lang="ru-RU" sz="2400" b="0" i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овладением навыками учебно-исследовательской, проектной и социальной деятельности</a:t>
              </a:r>
              <a:endParaRPr lang="ru-RU" sz="1800" b="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DF35BFDE-6C6E-4559-B564-EC599C4753C1}"/>
              </a:ext>
            </a:extLst>
          </p:cNvPr>
          <p:cNvSpPr/>
          <p:nvPr/>
        </p:nvSpPr>
        <p:spPr>
          <a:xfrm>
            <a:off x="300978" y="5094000"/>
            <a:ext cx="2397204" cy="1520019"/>
          </a:xfrm>
          <a:prstGeom prst="roundRect">
            <a:avLst>
              <a:gd name="adj" fmla="val 10000"/>
            </a:avLst>
          </a:prstGeom>
          <a:blipFill rotWithShape="1">
            <a:blip r:embed="rId5" cstate="print"/>
            <a:stretch>
              <a:fillRect/>
            </a:stretch>
          </a:blip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4010934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80DC9F-38EB-4F66-9E48-F49DEF66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75" y="0"/>
            <a:ext cx="12060025" cy="1905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начальной, основной и старшей школы</a:t>
            </a:r>
            <a:endParaRPr lang="ru-RU" sz="32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7490FB5-8FE7-439E-9694-D75F0C9F4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0137350"/>
              </p:ext>
            </p:extLst>
          </p:nvPr>
        </p:nvGraphicFramePr>
        <p:xfrm>
          <a:off x="131975" y="766712"/>
          <a:ext cx="12060024" cy="5850903"/>
        </p:xfrm>
        <a:graphic>
          <a:graphicData uri="http://schemas.openxmlformats.org/drawingml/2006/table">
            <a:tbl>
              <a:tblPr/>
              <a:tblGrid>
                <a:gridCol w="3400957">
                  <a:extLst>
                    <a:ext uri="{9D8B030D-6E8A-4147-A177-3AD203B41FA5}">
                      <a16:colId xmlns:a16="http://schemas.microsoft.com/office/drawing/2014/main" xmlns="" val="2729183467"/>
                    </a:ext>
                  </a:extLst>
                </a:gridCol>
                <a:gridCol w="5424666">
                  <a:extLst>
                    <a:ext uri="{9D8B030D-6E8A-4147-A177-3AD203B41FA5}">
                      <a16:colId xmlns:a16="http://schemas.microsoft.com/office/drawing/2014/main" xmlns="" val="3543669981"/>
                    </a:ext>
                  </a:extLst>
                </a:gridCol>
                <a:gridCol w="3234401">
                  <a:extLst>
                    <a:ext uri="{9D8B030D-6E8A-4147-A177-3AD203B41FA5}">
                      <a16:colId xmlns:a16="http://schemas.microsoft.com/office/drawing/2014/main" xmlns="" val="2706084498"/>
                    </a:ext>
                  </a:extLst>
                </a:gridCol>
              </a:tblGrid>
              <a:tr h="471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школа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школа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 школа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3321314"/>
                  </a:ext>
                </a:extLst>
              </a:tr>
              <a:tr h="31377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овладение способностью принимать и сохранять 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 учебной деятельности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самостоятельно определять 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своего обучения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ставить и формулировать для себя новые 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в учебе и познавательной деятельности, развивать 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мотивы и интересы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своей познавательной деятельности</a:t>
                      </a: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самостоятельно определять 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 и составлять планы деятельности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7292095"/>
                  </a:ext>
                </a:extLst>
              </a:tr>
              <a:tr h="22412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освоение </a:t>
                      </a: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способов решения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проблем творческого и поискового характера</a:t>
                      </a: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 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 планировать пути достижения целей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том числе альтернативные, осознанно выбирать наиболее эффективные 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решения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7591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660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C85E0335-52A0-4C33-BCC1-E963732A5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4194087"/>
              </p:ext>
            </p:extLst>
          </p:nvPr>
        </p:nvGraphicFramePr>
        <p:xfrm>
          <a:off x="151984" y="0"/>
          <a:ext cx="12040016" cy="6857999"/>
        </p:xfrm>
        <a:graphic>
          <a:graphicData uri="http://schemas.openxmlformats.org/drawingml/2006/table">
            <a:tbl>
              <a:tblPr/>
              <a:tblGrid>
                <a:gridCol w="3920781">
                  <a:extLst>
                    <a:ext uri="{9D8B030D-6E8A-4147-A177-3AD203B41FA5}">
                      <a16:colId xmlns:a16="http://schemas.microsoft.com/office/drawing/2014/main" xmlns="" val="809737974"/>
                    </a:ext>
                  </a:extLst>
                </a:gridCol>
                <a:gridCol w="4285173">
                  <a:extLst>
                    <a:ext uri="{9D8B030D-6E8A-4147-A177-3AD203B41FA5}">
                      <a16:colId xmlns:a16="http://schemas.microsoft.com/office/drawing/2014/main" xmlns="" val="266656997"/>
                    </a:ext>
                  </a:extLst>
                </a:gridCol>
                <a:gridCol w="3834062">
                  <a:extLst>
                    <a:ext uri="{9D8B030D-6E8A-4147-A177-3AD203B41FA5}">
                      <a16:colId xmlns:a16="http://schemas.microsoft.com/office/drawing/2014/main" xmlns="" val="583366330"/>
                    </a:ext>
                  </a:extLst>
                </a:gridCol>
              </a:tblGrid>
              <a:tr h="320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школа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школа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 школа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6038919"/>
                  </a:ext>
                </a:extLst>
              </a:tr>
              <a:tr h="38456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умения 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планировать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контролировать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оценивать учебные действия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в соответствии с поставленной задачей и условиями ее реализации; определять наиболее эффективные 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достижения результата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52" marR="44152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 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соотносить 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свои действия с 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планируемыми результатами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осуществлять 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своей деятельности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в процессе 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достижения результата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определять способы действий в рамках предложенных условий 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требований</a:t>
                      </a:r>
                    </a:p>
                  </a:txBody>
                  <a:tcPr marL="44152" marR="44152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 осуществлять, контролировать и корректировать деятельность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использовать все возможные ресурсы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для достижения поставленных целей и реализации планов деятельности;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выбирать успешные стратегии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в различных ситуациях</a:t>
                      </a:r>
                    </a:p>
                  </a:txBody>
                  <a:tcPr marL="44152" marR="44152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8043899"/>
                  </a:ext>
                </a:extLst>
              </a:tr>
              <a:tr h="269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умения понимать причины успеха/неуспеха учебной деятельности и </a:t>
                      </a: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способности конструктивно действовать 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даже в ситуациях неуспеха</a:t>
                      </a:r>
                    </a:p>
                  </a:txBody>
                  <a:tcPr marL="44152" marR="441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корректировать свои действия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в соответствии с изменяющейся ситуацией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152" marR="44152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2484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8598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D7A72762-5068-4693-9844-AD94BA6EC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676032"/>
              </p:ext>
            </p:extLst>
          </p:nvPr>
        </p:nvGraphicFramePr>
        <p:xfrm>
          <a:off x="141403" y="78557"/>
          <a:ext cx="11984610" cy="6548486"/>
        </p:xfrm>
        <a:graphic>
          <a:graphicData uri="http://schemas.openxmlformats.org/drawingml/2006/table">
            <a:tbl>
              <a:tblPr/>
              <a:tblGrid>
                <a:gridCol w="3101418">
                  <a:extLst>
                    <a:ext uri="{9D8B030D-6E8A-4147-A177-3AD203B41FA5}">
                      <a16:colId xmlns:a16="http://schemas.microsoft.com/office/drawing/2014/main" xmlns="" val="413583951"/>
                    </a:ext>
                  </a:extLst>
                </a:gridCol>
                <a:gridCol w="4449451">
                  <a:extLst>
                    <a:ext uri="{9D8B030D-6E8A-4147-A177-3AD203B41FA5}">
                      <a16:colId xmlns:a16="http://schemas.microsoft.com/office/drawing/2014/main" xmlns="" val="965084818"/>
                    </a:ext>
                  </a:extLst>
                </a:gridCol>
                <a:gridCol w="4433741">
                  <a:extLst>
                    <a:ext uri="{9D8B030D-6E8A-4147-A177-3AD203B41FA5}">
                      <a16:colId xmlns:a16="http://schemas.microsoft.com/office/drawing/2014/main" xmlns="" val="2690628081"/>
                    </a:ext>
                  </a:extLst>
                </a:gridCol>
              </a:tblGrid>
              <a:tr h="385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</a:rPr>
                        <a:t>Начальная школа</a:t>
                      </a:r>
                      <a:endParaRPr lang="ru-RU" sz="2400" dirty="0">
                        <a:effectLst/>
                      </a:endParaRPr>
                    </a:p>
                  </a:txBody>
                  <a:tcPr marL="12832" marR="12832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</a:rPr>
                        <a:t>Основная школа</a:t>
                      </a:r>
                      <a:endParaRPr lang="ru-RU" sz="2400" dirty="0">
                        <a:effectLst/>
                      </a:endParaRPr>
                    </a:p>
                  </a:txBody>
                  <a:tcPr marL="12832" marR="12832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</a:rPr>
                        <a:t>Старшая школа</a:t>
                      </a:r>
                      <a:endParaRPr lang="ru-RU" sz="2400" dirty="0">
                        <a:effectLst/>
                      </a:endParaRPr>
                    </a:p>
                  </a:txBody>
                  <a:tcPr marL="12832" marR="12832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5680440"/>
                  </a:ext>
                </a:extLst>
              </a:tr>
              <a:tr h="61632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освоение начальных форм 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познавательной и личностной рефлексии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32" marR="12832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 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оценивать 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правильность выполнения учебной задачи, 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возможности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ее решения свои действия;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основами 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самоконтроля, самооценки, принятия решений 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осуществления осознанного выбора в учебной и познавательной деятельности</a:t>
                      </a:r>
                    </a:p>
                  </a:txBody>
                  <a:tcPr marL="12832" marR="12832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 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 оценивать и принимать решения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определяющие стратегию поведения, с учетом гражданских и нравственных ценностей;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навыками 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познавательной рефлексии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как осознания совершаемых действий и мыслительных процессов, их результатов и оснований, границ своего знания и незнания, новых познавательных задач и средств их достижения</a:t>
                      </a:r>
                    </a:p>
                  </a:txBody>
                  <a:tcPr marL="12832" marR="12832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119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985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AC704F-4F4E-44CE-8D01-2371175C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17D6BBC-411D-455E-A53E-DAC52CAABC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65484468"/>
              </p:ext>
            </p:extLst>
          </p:nvPr>
        </p:nvGraphicFramePr>
        <p:xfrm>
          <a:off x="198946" y="0"/>
          <a:ext cx="11993054" cy="6858000"/>
        </p:xfrm>
        <a:graphic>
          <a:graphicData uri="http://schemas.openxmlformats.org/drawingml/2006/table">
            <a:tbl>
              <a:tblPr/>
              <a:tblGrid>
                <a:gridCol w="3887078">
                  <a:extLst>
                    <a:ext uri="{9D8B030D-6E8A-4147-A177-3AD203B41FA5}">
                      <a16:colId xmlns:a16="http://schemas.microsoft.com/office/drawing/2014/main" xmlns="" val="2154535715"/>
                    </a:ext>
                  </a:extLst>
                </a:gridCol>
                <a:gridCol w="5175241">
                  <a:extLst>
                    <a:ext uri="{9D8B030D-6E8A-4147-A177-3AD203B41FA5}">
                      <a16:colId xmlns:a16="http://schemas.microsoft.com/office/drawing/2014/main" xmlns="" val="3739028606"/>
                    </a:ext>
                  </a:extLst>
                </a:gridCol>
                <a:gridCol w="2930735">
                  <a:extLst>
                    <a:ext uri="{9D8B030D-6E8A-4147-A177-3AD203B41FA5}">
                      <a16:colId xmlns:a16="http://schemas.microsoft.com/office/drawing/2014/main" xmlns="" val="2526549729"/>
                    </a:ext>
                  </a:extLst>
                </a:gridCol>
              </a:tblGrid>
              <a:tr h="388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школа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97" marR="6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школа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97" marR="6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 школа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97" marR="63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5241643"/>
                  </a:ext>
                </a:extLst>
              </a:tr>
              <a:tr h="29114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овладение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логическими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действиями сравнения, анализа, синтеза,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обобщения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классификации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по родовидовым признакам, установление аналогий и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причинно-следственных  связей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построения рассуждений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отнесения к известным понятиям</a:t>
                      </a: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определять понятия, создавать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обобщения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устанавливать аналогии,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классифицировать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самостоятельно выбирать основания и критерии для классификации, устанавливать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причинно-следственные связи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строить логическое рассуждение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 умозаключение (индуктивное, дедуктивное и по аналогии) и делать выводы</a:t>
                      </a: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навыками познавательной, учебно-исследовательской и проектной деятельности, навыками разрешения проблем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и готовность к самостоятельному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поиску методов решения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практических задач, применению различных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методов познания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4229000"/>
                  </a:ext>
                </a:extLst>
              </a:tr>
              <a:tr h="22644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знаково-символических средств представления информации для создания моделей 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изучаемых объектов и процессов, схем 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 учебных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 практических 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создавать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применять 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преобразовывать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знаки и символы, модели и схемы 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 учебных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 познавательных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5395562"/>
                  </a:ext>
                </a:extLst>
              </a:tr>
              <a:tr h="12939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овладение навыками 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смыслового чтения 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текстов различных стилей и жанров в соответствии с целями и задачами;</a:t>
                      </a: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смысловое чтение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3855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6007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B26012-025B-4CBC-AC9B-E3AE828CC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CC4D8848-D948-4CF6-BCC6-17C6937D3E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59843626"/>
              </p:ext>
            </p:extLst>
          </p:nvPr>
        </p:nvGraphicFramePr>
        <p:xfrm>
          <a:off x="187252" y="0"/>
          <a:ext cx="12004748" cy="6858000"/>
        </p:xfrm>
        <a:graphic>
          <a:graphicData uri="http://schemas.openxmlformats.org/drawingml/2006/table">
            <a:tbl>
              <a:tblPr/>
              <a:tblGrid>
                <a:gridCol w="5919935">
                  <a:extLst>
                    <a:ext uri="{9D8B030D-6E8A-4147-A177-3AD203B41FA5}">
                      <a16:colId xmlns:a16="http://schemas.microsoft.com/office/drawing/2014/main" xmlns="" val="4085039533"/>
                    </a:ext>
                  </a:extLst>
                </a:gridCol>
                <a:gridCol w="3174859">
                  <a:extLst>
                    <a:ext uri="{9D8B030D-6E8A-4147-A177-3AD203B41FA5}">
                      <a16:colId xmlns:a16="http://schemas.microsoft.com/office/drawing/2014/main" xmlns="" val="2013154850"/>
                    </a:ext>
                  </a:extLst>
                </a:gridCol>
                <a:gridCol w="2909954">
                  <a:extLst>
                    <a:ext uri="{9D8B030D-6E8A-4147-A177-3AD203B41FA5}">
                      <a16:colId xmlns:a16="http://schemas.microsoft.com/office/drawing/2014/main" xmlns="" val="4061821367"/>
                    </a:ext>
                  </a:extLst>
                </a:gridCol>
              </a:tblGrid>
              <a:tr h="407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школа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97" marR="63597" marT="0" marB="0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школа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97" marR="63597" marT="0" marB="0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 школа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97" marR="63597" marT="0" marB="0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5533902"/>
                  </a:ext>
                </a:extLst>
              </a:tr>
              <a:tr h="44135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готовность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слушать собеседника и вести диалог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готовность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признавать возможность существования различных точек зрения 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права каждого иметь свою;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готовность конструктивно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решать конфликты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посредством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учета интересов сторон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 сотрудничества;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общей цели и путей ее достижения;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договариваться о распределении функций и ролей в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совместной деятельности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осуществлять взаимный контроль в совместной деятельности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адекватно оценивать собственное поведение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 поведение окружающих</a:t>
                      </a:r>
                    </a:p>
                  </a:txBody>
                  <a:tcPr marL="63597" marR="63597" marT="0" marB="0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организовывать учебное сотрудничество и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совместную деятельность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с учителем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сверстниками;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работать индивидуально и в группе: находить общее решение и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разрешать конфликты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на основе согласования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позиций и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учета интересов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97" marR="63597" marT="0" marB="0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продуктивно общаться и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процессе 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совместной деятельности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учитывать позиции других участников деятельности,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разрешать конфликты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97" marR="63597" marT="0" marB="0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3715382"/>
                  </a:ext>
                </a:extLst>
              </a:tr>
              <a:tr h="20370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излагать свое мнение и аргументировать свою точку зрения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и оценку событий</a:t>
                      </a:r>
                    </a:p>
                  </a:txBody>
                  <a:tcPr marL="63597" marR="63597" marT="0" marB="0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формулировать, аргументировать 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отстаивать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свое мнение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планирования и регуляции своей деятельности</a:t>
                      </a:r>
                    </a:p>
                  </a:txBody>
                  <a:tcPr marL="63597" marR="63597" marT="0" marB="0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7522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48230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C35258-75A9-458B-8B51-095169D4C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70423F9-16A6-4335-AFB7-35425C456C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31171449"/>
              </p:ext>
            </p:extLst>
          </p:nvPr>
        </p:nvGraphicFramePr>
        <p:xfrm>
          <a:off x="245097" y="48724"/>
          <a:ext cx="11844547" cy="6760551"/>
        </p:xfrm>
        <a:graphic>
          <a:graphicData uri="http://schemas.openxmlformats.org/drawingml/2006/table">
            <a:tbl>
              <a:tblPr/>
              <a:tblGrid>
                <a:gridCol w="3857129">
                  <a:extLst>
                    <a:ext uri="{9D8B030D-6E8A-4147-A177-3AD203B41FA5}">
                      <a16:colId xmlns:a16="http://schemas.microsoft.com/office/drawing/2014/main" xmlns="" val="1400144747"/>
                    </a:ext>
                  </a:extLst>
                </a:gridCol>
                <a:gridCol w="4215602">
                  <a:extLst>
                    <a:ext uri="{9D8B030D-6E8A-4147-A177-3AD203B41FA5}">
                      <a16:colId xmlns:a16="http://schemas.microsoft.com/office/drawing/2014/main" xmlns="" val="429389539"/>
                    </a:ext>
                  </a:extLst>
                </a:gridCol>
                <a:gridCol w="3771816">
                  <a:extLst>
                    <a:ext uri="{9D8B030D-6E8A-4147-A177-3AD203B41FA5}">
                      <a16:colId xmlns:a16="http://schemas.microsoft.com/office/drawing/2014/main" xmlns="" val="185879923"/>
                    </a:ext>
                  </a:extLst>
                </a:gridCol>
              </a:tblGrid>
              <a:tr h="751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школа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школа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 школа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1321237"/>
                  </a:ext>
                </a:extLst>
              </a:tr>
              <a:tr h="18788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</a:rPr>
                        <a:t>активное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</a:rPr>
                        <a:t>использование речевых средств 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</a:rPr>
                        <a:t>и средств ИКТ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</a:rPr>
                        <a:t>для решения коммуникативных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</a:rPr>
                        <a:t> и познавательных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</a:rPr>
                        <a:t>задач</a:t>
                      </a:r>
                      <a:endParaRPr lang="ru-RU" sz="2000" dirty="0">
                        <a:effectLst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</a:rPr>
                        <a:t>формирование и развитие компетентности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</a:rPr>
                        <a:t> в области использования информационно-коммуникационных технологий (ИКТ)</a:t>
                      </a:r>
                      <a:endParaRPr lang="ru-RU" sz="2000" dirty="0">
                        <a:effectLst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</a:rPr>
                        <a:t>умение использовать средства информационных и коммуникационных технологий в решении когнитивных, коммуникативных и организационных задач с соблюдением требований эргономики, техники безопасности, гигиены, ресурсоснабжения, правовых и этических норм, норм информационной безопасности</a:t>
                      </a:r>
                      <a:endParaRPr lang="ru-RU" sz="2000" dirty="0">
                        <a:effectLst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1817211"/>
                  </a:ext>
                </a:extLst>
              </a:tr>
              <a:tr h="22510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умение работать в материальной и информационной среде начального общего образования (в том числе с учебными моделями) в соответствии с содержанием конкретного учебного предмета</a:t>
                      </a:r>
                      <a:endParaRPr lang="ru-RU" sz="2000">
                        <a:effectLst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4229327"/>
                  </a:ext>
                </a:extLst>
              </a:tr>
              <a:tr h="18788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продолжение 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</a:rPr>
                        <a:t>осознанно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 строить 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</a:rPr>
                        <a:t>речевое высказывание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</a:rPr>
                        <a:t> в соответствии с задачами коммуникации и </a:t>
                      </a: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</a:rPr>
                        <a:t>составлять тексты в устной и письменной формах</a:t>
                      </a:r>
                      <a:endParaRPr lang="ru-RU" sz="2000">
                        <a:effectLst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</a:rPr>
                        <a:t>умение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</a:rPr>
                        <a:t>осознанно использовать речевые средства в соответствии с задачей коммуникации 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</a:rPr>
                        <a:t>для выражения своих чувств, мыслей и потребностей</a:t>
                      </a:r>
                      <a:endParaRPr lang="ru-RU" sz="2000" dirty="0">
                        <a:effectLst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</a:rPr>
                        <a:t>владение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</a:rPr>
                        <a:t>языковыми средствами -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</a:rPr>
                        <a:t> умение ясно, логично и точно излагать свою точку зрения, использовать адекватные языковые средства</a:t>
                      </a:r>
                      <a:endParaRPr lang="ru-RU" sz="2000" dirty="0">
                        <a:effectLst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3068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83743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8A6ED2-35AA-459C-95FD-04DCFF901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CB187773-E851-4480-81A4-C0FF105930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4504007"/>
              </p:ext>
            </p:extLst>
          </p:nvPr>
        </p:nvGraphicFramePr>
        <p:xfrm>
          <a:off x="95864" y="51619"/>
          <a:ext cx="12000272" cy="6754761"/>
        </p:xfrm>
        <a:graphic>
          <a:graphicData uri="http://schemas.openxmlformats.org/drawingml/2006/table">
            <a:tbl>
              <a:tblPr/>
              <a:tblGrid>
                <a:gridCol w="6210668">
                  <a:extLst>
                    <a:ext uri="{9D8B030D-6E8A-4147-A177-3AD203B41FA5}">
                      <a16:colId xmlns:a16="http://schemas.microsoft.com/office/drawing/2014/main" xmlns="" val="297194390"/>
                    </a:ext>
                  </a:extLst>
                </a:gridCol>
                <a:gridCol w="2573517">
                  <a:extLst>
                    <a:ext uri="{9D8B030D-6E8A-4147-A177-3AD203B41FA5}">
                      <a16:colId xmlns:a16="http://schemas.microsoft.com/office/drawing/2014/main" xmlns="" val="1878781487"/>
                    </a:ext>
                  </a:extLst>
                </a:gridCol>
                <a:gridCol w="3216087">
                  <a:extLst>
                    <a:ext uri="{9D8B030D-6E8A-4147-A177-3AD203B41FA5}">
                      <a16:colId xmlns:a16="http://schemas.microsoft.com/office/drawing/2014/main" xmlns="" val="2755181643"/>
                    </a:ext>
                  </a:extLst>
                </a:gridCol>
              </a:tblGrid>
              <a:tr h="469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школа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школа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 школа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2488211"/>
                  </a:ext>
                </a:extLst>
              </a:tr>
              <a:tr h="62856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различных способов поиска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(в справочных источниках и открытом учебном информационном пространстве сети Интернет), 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сбора, обработки, анализа, организации, передачи и интерпретации информации 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коммуникативными и познавательными задачами и технологиями учебного предмета, в том числе,  умение вводить текст с помощью  клавиатуры, 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фиксировать  (записывать) в цифровой форме 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измеряемые величины и 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анализировать изображения, звуки, готовить свое выступление 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выступать с аудио-, видео- и графическим сопровождением; соблюдать нормы информационной избирательности, этики и этикета</a:t>
                      </a:r>
                    </a:p>
                  </a:txBody>
                  <a:tcPr marL="63627" marR="6362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владение устной и письменной речью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монологической и контекстной речью</a:t>
                      </a:r>
                    </a:p>
                  </a:txBody>
                  <a:tcPr marL="63627" marR="6362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готовность и способность к самостоятельной информационно-ответственной деятельности, включая умение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ориентироваться в различных источниках информации, критически оценивать и интерпретировать информацию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получаемую из различных источников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27" marR="6362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4841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60639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A9B42F-9FC0-4CFA-A78D-09552BBB7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2852B36-AE3C-4B97-98EB-C48B452424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9513306"/>
              </p:ext>
            </p:extLst>
          </p:nvPr>
        </p:nvGraphicFramePr>
        <p:xfrm>
          <a:off x="240095" y="0"/>
          <a:ext cx="11845066" cy="6858000"/>
        </p:xfrm>
        <a:graphic>
          <a:graphicData uri="http://schemas.openxmlformats.org/drawingml/2006/table">
            <a:tbl>
              <a:tblPr/>
              <a:tblGrid>
                <a:gridCol w="4831067">
                  <a:extLst>
                    <a:ext uri="{9D8B030D-6E8A-4147-A177-3AD203B41FA5}">
                      <a16:colId xmlns:a16="http://schemas.microsoft.com/office/drawing/2014/main" xmlns="" val="3111616435"/>
                    </a:ext>
                  </a:extLst>
                </a:gridCol>
                <a:gridCol w="3671610">
                  <a:extLst>
                    <a:ext uri="{9D8B030D-6E8A-4147-A177-3AD203B41FA5}">
                      <a16:colId xmlns:a16="http://schemas.microsoft.com/office/drawing/2014/main" xmlns="" val="136783084"/>
                    </a:ext>
                  </a:extLst>
                </a:gridCol>
                <a:gridCol w="3342389">
                  <a:extLst>
                    <a:ext uri="{9D8B030D-6E8A-4147-A177-3AD203B41FA5}">
                      <a16:colId xmlns:a16="http://schemas.microsoft.com/office/drawing/2014/main" xmlns="" val="2495124804"/>
                    </a:ext>
                  </a:extLst>
                </a:gridCol>
              </a:tblGrid>
              <a:tr h="1124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школа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школа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 школа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7244298"/>
                  </a:ext>
                </a:extLst>
              </a:tr>
              <a:tr h="36487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</a:rPr>
                        <a:t>овладение начальными 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</a:rPr>
                        <a:t>сведениями о сущности и особенностях объектов, процессов и явлений действительности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</a:rPr>
                        <a:t> (природных, социальных культурных, технических и др.) в соответствии с содержанием конкретного предмета</a:t>
                      </a:r>
                      <a:endParaRPr lang="ru-RU" sz="2400" dirty="0">
                        <a:effectLst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</a:rPr>
                        <a:t>формирование и развитие 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</a:rPr>
                        <a:t>экологического мышления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</a:rPr>
                        <a:t>, умение применять его в познавательной, коммуникативной, социальной практике и профессиональной ориентации</a:t>
                      </a:r>
                      <a:endParaRPr lang="ru-RU" sz="2400" dirty="0">
                        <a:effectLst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</a:rPr>
                        <a:t>умение 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</a:rPr>
                        <a:t>определять назначение и функции различных социальных институтов</a:t>
                      </a:r>
                      <a:endParaRPr lang="ru-RU" sz="2400" dirty="0">
                        <a:effectLst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9798657"/>
                  </a:ext>
                </a:extLst>
              </a:tr>
              <a:tr h="20850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</a:rPr>
                        <a:t>овладение базовыми предметными и межпредметными понятиями, отражающими существенные связи и отношения между объектами и процессами</a:t>
                      </a:r>
                      <a:endParaRPr lang="ru-RU" sz="2400">
                        <a:effectLst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</a:endParaRPr>
                    </a:p>
                  </a:txBody>
                  <a:tcPr marL="63597" marR="63597" marT="0" marB="0">
                    <a:lnL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1660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3074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7A922F-0732-4990-B62F-3448F66F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3" y="0"/>
            <a:ext cx="11965757" cy="1905000"/>
          </a:xfrm>
        </p:spPr>
        <p:txBody>
          <a:bodyPr/>
          <a:lstStyle/>
          <a:p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достижений выпускников основной школы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831CDD5B-13DF-4AB8-9CF7-DF9743FBA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43528" y="2968227"/>
            <a:ext cx="5348472" cy="3889773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BB468350-BB85-4E54-A19E-F6C7C39967D1}"/>
              </a:ext>
            </a:extLst>
          </p:cNvPr>
          <p:cNvGrpSpPr/>
          <p:nvPr/>
        </p:nvGrpSpPr>
        <p:grpSpPr>
          <a:xfrm>
            <a:off x="226243" y="2968227"/>
            <a:ext cx="6274766" cy="3777621"/>
            <a:chOff x="346985" y="2820629"/>
            <a:chExt cx="6274766" cy="3447435"/>
          </a:xfrm>
        </p:grpSpPr>
        <p:sp>
          <p:nvSpPr>
            <p:cNvPr id="5" name="Прямоугольник: скругленные верхние углы 4">
              <a:extLst>
                <a:ext uri="{FF2B5EF4-FFF2-40B4-BE49-F238E27FC236}">
                  <a16:creationId xmlns:a16="http://schemas.microsoft.com/office/drawing/2014/main" xmlns="" id="{85EA1FD7-17A1-4F9A-B301-B22451941625}"/>
                </a:ext>
              </a:extLst>
            </p:cNvPr>
            <p:cNvSpPr/>
            <p:nvPr/>
          </p:nvSpPr>
          <p:spPr>
            <a:xfrm rot="10800000">
              <a:off x="346985" y="2820629"/>
              <a:ext cx="6274766" cy="3447435"/>
            </a:xfrm>
            <a:prstGeom prst="round2SameRect">
              <a:avLst>
                <a:gd name="adj1" fmla="val 10500"/>
                <a:gd name="adj2" fmla="val 0"/>
              </a:avLst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: скругленные верхние углы 4">
              <a:extLst>
                <a:ext uri="{FF2B5EF4-FFF2-40B4-BE49-F238E27FC236}">
                  <a16:creationId xmlns:a16="http://schemas.microsoft.com/office/drawing/2014/main" xmlns="" id="{F2E015A2-1710-40C5-8141-1BBB687344CA}"/>
                </a:ext>
              </a:extLst>
            </p:cNvPr>
            <p:cNvSpPr txBox="1"/>
            <p:nvPr/>
          </p:nvSpPr>
          <p:spPr>
            <a:xfrm rot="21600000">
              <a:off x="453006" y="2820629"/>
              <a:ext cx="6062724" cy="33414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t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altLang="ru-RU" sz="2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Предмет итоговой оценки</a:t>
              </a:r>
            </a:p>
            <a:p>
              <a:pPr marL="0" lvl="0" indent="0" algn="ctr" defTabSz="10668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altLang="ru-RU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освоения обучающимися ООП - достижение  предметных и </a:t>
              </a:r>
              <a:r>
                <a:rPr lang="ru-RU" altLang="ru-RU" sz="2400" b="1" u="sng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метапредметных</a:t>
              </a:r>
              <a:r>
                <a:rPr lang="ru-RU" altLang="ru-RU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результатов освоения ООП, в т.ч.</a:t>
              </a:r>
            </a:p>
            <a:p>
              <a:pPr marL="0" lvl="0" indent="0" algn="ctr" defTabSz="10668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altLang="ru-RU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сформированность навыков выполнения проектной деятельности;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altLang="ru-RU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способность к решению учебно-практических и учебно-познавательных задач.</a:t>
              </a:r>
              <a:endParaRPr lang="ru-RU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A4589661-220E-4450-A997-ED4F3AA8B47A}"/>
              </a:ext>
            </a:extLst>
          </p:cNvPr>
          <p:cNvSpPr/>
          <p:nvPr/>
        </p:nvSpPr>
        <p:spPr>
          <a:xfrm>
            <a:off x="1510264" y="582052"/>
            <a:ext cx="3706721" cy="2556783"/>
          </a:xfrm>
          <a:prstGeom prst="roundRect">
            <a:avLst>
              <a:gd name="adj" fmla="val 10000"/>
            </a:avLst>
          </a:prstGeom>
          <a:blipFill rotWithShape="1">
            <a:blip r:embed="rId3" cstate="print"/>
            <a:stretch>
              <a:fillRect/>
            </a:stretch>
          </a:blipFill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46322B5-4F8A-4D0B-9F75-E8AD2DA68E3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7058" y="582053"/>
            <a:ext cx="3956647" cy="264589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26D54070-9C95-467C-985A-E502B2C44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91" y="587009"/>
            <a:ext cx="1207608" cy="137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208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BF0FB4-264C-423A-B57D-E69718553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141" y="0"/>
            <a:ext cx="9204472" cy="19050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устанавливает требования к результатам освоения обучающимися основной образовательной программы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F3FFAB-72A5-4E8F-87EE-5539A54F1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52" y="2169994"/>
            <a:ext cx="10294070" cy="46880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освоенные обучающимися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 понятия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учебные действия (регулятивные, познавательные, коммуникативные),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их использования в познавательной и социальной практике, самостоятельность в планировании и осуществлении учебной деятельности и организации учебного сотрудничества с педагогами и сверстниками, способность к построению индивидуальной образовательной траектории, владение навыками учебно-исследовательской, проектной и социальной деятельности</a:t>
            </a:r>
            <a:endParaRPr lang="ru-RU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0A6BBE4-DDDF-4F37-A3A6-065CE3AE2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4326" cy="216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3007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1007AB-FC4E-433B-95DA-D8ED6037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95" y="0"/>
            <a:ext cx="11014418" cy="19050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 результаты выпускника школы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923F56E-749F-4B9F-8919-4175CCA35171}"/>
              </a:ext>
            </a:extLst>
          </p:cNvPr>
          <p:cNvSpPr txBox="1">
            <a:spLocks/>
          </p:cNvSpPr>
          <p:nvPr/>
        </p:nvSpPr>
        <p:spPr>
          <a:xfrm>
            <a:off x="2875441" y="1003031"/>
            <a:ext cx="9316559" cy="1419657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своей деятельностью;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коррекция;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 и самостоятельность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xmlns="" id="{9527E0C4-2EE3-47D9-8044-5D8933B43E35}"/>
              </a:ext>
            </a:extLst>
          </p:cNvPr>
          <p:cNvSpPr txBox="1">
            <a:spLocks/>
          </p:cNvSpPr>
          <p:nvPr/>
        </p:nvSpPr>
        <p:spPr>
          <a:xfrm>
            <a:off x="2875441" y="2813651"/>
            <a:ext cx="9316559" cy="1224136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деятельность;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сотрудничества</a:t>
            </a: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xmlns="" id="{8CDC2B9F-2633-491C-95BB-18161209A5FD}"/>
              </a:ext>
            </a:extLst>
          </p:cNvPr>
          <p:cNvSpPr txBox="1">
            <a:spLocks/>
          </p:cNvSpPr>
          <p:nvPr/>
        </p:nvSpPr>
        <p:spPr>
          <a:xfrm>
            <a:off x="2875441" y="4389422"/>
            <a:ext cx="9316559" cy="2576985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информацией;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учебными моделями; использование знако-символических средств, общих схем решения;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логических операций сравнения, анализа обобщения, классификации, установления аналогий, подведения под понятие</a:t>
            </a:r>
          </a:p>
        </p:txBody>
      </p:sp>
      <p:sp>
        <p:nvSpPr>
          <p:cNvPr id="7" name="Скругленный прямоугольник 3">
            <a:extLst>
              <a:ext uri="{FF2B5EF4-FFF2-40B4-BE49-F238E27FC236}">
                <a16:creationId xmlns:a16="http://schemas.microsoft.com/office/drawing/2014/main" xmlns="" id="{09E6B454-84B9-44DC-B322-0B317B87965E}"/>
              </a:ext>
            </a:extLst>
          </p:cNvPr>
          <p:cNvSpPr/>
          <p:nvPr/>
        </p:nvSpPr>
        <p:spPr>
          <a:xfrm rot="10800000" flipH="1" flipV="1">
            <a:off x="0" y="1332624"/>
            <a:ext cx="2705493" cy="79208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</a:t>
            </a:r>
          </a:p>
        </p:txBody>
      </p:sp>
      <p:sp>
        <p:nvSpPr>
          <p:cNvPr id="8" name="Скругленный прямоугольник 4">
            <a:extLst>
              <a:ext uri="{FF2B5EF4-FFF2-40B4-BE49-F238E27FC236}">
                <a16:creationId xmlns:a16="http://schemas.microsoft.com/office/drawing/2014/main" xmlns="" id="{7B05AA61-8642-4184-B442-2EF85AD846E3}"/>
              </a:ext>
            </a:extLst>
          </p:cNvPr>
          <p:cNvSpPr/>
          <p:nvPr/>
        </p:nvSpPr>
        <p:spPr>
          <a:xfrm>
            <a:off x="-30624" y="2971800"/>
            <a:ext cx="2906065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</a:t>
            </a:r>
          </a:p>
        </p:txBody>
      </p:sp>
      <p:sp>
        <p:nvSpPr>
          <p:cNvPr id="9" name="Скругленный прямоугольник 5">
            <a:extLst>
              <a:ext uri="{FF2B5EF4-FFF2-40B4-BE49-F238E27FC236}">
                <a16:creationId xmlns:a16="http://schemas.microsoft.com/office/drawing/2014/main" xmlns="" id="{CDDF85E3-8234-4319-ABAD-862B0B661CB9}"/>
              </a:ext>
            </a:extLst>
          </p:cNvPr>
          <p:cNvSpPr/>
          <p:nvPr/>
        </p:nvSpPr>
        <p:spPr>
          <a:xfrm>
            <a:off x="0" y="5066129"/>
            <a:ext cx="2799761" cy="122357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</a:t>
            </a:r>
          </a:p>
        </p:txBody>
      </p:sp>
      <p:sp>
        <p:nvSpPr>
          <p:cNvPr id="10" name="Стрелка вправо 10">
            <a:extLst>
              <a:ext uri="{FF2B5EF4-FFF2-40B4-BE49-F238E27FC236}">
                <a16:creationId xmlns:a16="http://schemas.microsoft.com/office/drawing/2014/main" xmlns="" id="{5BF2F263-7F47-419B-954E-A341120564AD}"/>
              </a:ext>
            </a:extLst>
          </p:cNvPr>
          <p:cNvSpPr/>
          <p:nvPr/>
        </p:nvSpPr>
        <p:spPr>
          <a:xfrm>
            <a:off x="2386237" y="1645877"/>
            <a:ext cx="978408" cy="63836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extLst>
              <a:ext uri="{FF2B5EF4-FFF2-40B4-BE49-F238E27FC236}">
                <a16:creationId xmlns:a16="http://schemas.microsoft.com/office/drawing/2014/main" xmlns="" id="{01781B02-6B0E-4DDC-86C0-CD8A245E8926}"/>
              </a:ext>
            </a:extLst>
          </p:cNvPr>
          <p:cNvSpPr/>
          <p:nvPr/>
        </p:nvSpPr>
        <p:spPr>
          <a:xfrm>
            <a:off x="2494711" y="3366398"/>
            <a:ext cx="978408" cy="63836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0">
            <a:extLst>
              <a:ext uri="{FF2B5EF4-FFF2-40B4-BE49-F238E27FC236}">
                <a16:creationId xmlns:a16="http://schemas.microsoft.com/office/drawing/2014/main" xmlns="" id="{F68F0647-437B-4F7F-9134-99C5CB63A6C2}"/>
              </a:ext>
            </a:extLst>
          </p:cNvPr>
          <p:cNvSpPr/>
          <p:nvPr/>
        </p:nvSpPr>
        <p:spPr>
          <a:xfrm>
            <a:off x="2431333" y="5677914"/>
            <a:ext cx="978408" cy="63836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1366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34518E-85FF-4B60-B758-515A5875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279" y="0"/>
            <a:ext cx="8911687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метапредметных результатов</a:t>
            </a:r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2FFC742D-B01F-4EFE-B91B-B55C72C283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14684456"/>
              </p:ext>
            </p:extLst>
          </p:nvPr>
        </p:nvGraphicFramePr>
        <p:xfrm>
          <a:off x="84841" y="725864"/>
          <a:ext cx="12038029" cy="6132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10216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A7FEA5-23AE-4C3F-8DB0-4859FFA3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44" y="0"/>
            <a:ext cx="11902911" cy="19050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достижения метапредметных результатов.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Метапредметный подход в деятельности учителя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B8DE6A9-DE0E-438C-B08E-B65A10859B2E}"/>
              </a:ext>
            </a:extLst>
          </p:cNvPr>
          <p:cNvSpPr/>
          <p:nvPr/>
        </p:nvSpPr>
        <p:spPr>
          <a:xfrm>
            <a:off x="218227" y="1905000"/>
            <a:ext cx="5748937" cy="49529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Метапредметный подход предполагает: -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своего предмета;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деятельностную переработку учебного материала и его интерпретацию  с точки зрения деятельностных единиц содержания;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помогает избежать опасностей узкопредметной специализации,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отказывается от предметной формы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4D5622C-B027-494A-BFB1-50B3D00C52A6}"/>
              </a:ext>
            </a:extLst>
          </p:cNvPr>
          <p:cNvSpPr/>
          <p:nvPr/>
        </p:nvSpPr>
        <p:spPr>
          <a:xfrm>
            <a:off x="6298519" y="1905000"/>
            <a:ext cx="5822619" cy="49529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учителю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достижении метапредметных результатов: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установить тесный контакт с учеником;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нельзя акцентировать внимание на формирование конкретного навыка. Их развитие должно идти в комплексе и постоянно;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необходимо анализировать свою работу и деятельность школьников;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 учетом  показателей должен формироваться план на предстоящий год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7076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A51578-E846-4847-A475-E7FBFCA9F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609" y="-75414"/>
            <a:ext cx="10682554" cy="198041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достижения метапредметных результатов. Междисциплинарные программы</a:t>
            </a: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956E5CF7-DFEA-4420-8229-78CE6ADE8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000" y="0"/>
            <a:ext cx="1207608" cy="137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2CCA5669-26FE-4C9F-A7AC-F03F2C767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9054513"/>
              </p:ext>
            </p:extLst>
          </p:nvPr>
        </p:nvGraphicFramePr>
        <p:xfrm>
          <a:off x="216816" y="1376079"/>
          <a:ext cx="11975184" cy="539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81427">
                  <a:extLst>
                    <a:ext uri="{9D8B030D-6E8A-4147-A177-3AD203B41FA5}">
                      <a16:colId xmlns:a16="http://schemas.microsoft.com/office/drawing/2014/main" xmlns="" val="332153332"/>
                    </a:ext>
                  </a:extLst>
                </a:gridCol>
                <a:gridCol w="7393757">
                  <a:extLst>
                    <a:ext uri="{9D8B030D-6E8A-4147-A177-3AD203B41FA5}">
                      <a16:colId xmlns:a16="http://schemas.microsoft.com/office/drawing/2014/main" xmlns="" val="2219653386"/>
                    </a:ext>
                  </a:extLst>
                </a:gridCol>
              </a:tblGrid>
              <a:tr h="750990">
                <a:tc rowSpan="3">
                  <a:txBody>
                    <a:bodyPr/>
                    <a:lstStyle/>
                    <a:p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«Формирование универсальных учебных действий», </a:t>
                      </a:r>
                    </a:p>
                    <a:p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«Формирование ИКТ - компетенции обучающихся», </a:t>
                      </a:r>
                    </a:p>
                    <a:p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«Основы учебно-исследовательской и проектной деятельности» </a:t>
                      </a:r>
                    </a:p>
                    <a:p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«Основы смыслового чтения и работа с текстом»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Междисциплинарные программы аккумулируют в себе содержание работы всех педагогов, организующих как урочную, так и внеурочную деятельность. </a:t>
                      </a:r>
                    </a:p>
                    <a:p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этом заключается и  сложность в достижении планируемых метапредметных результатов,  и легкость</a:t>
                      </a:r>
                      <a:endParaRPr lang="ru-RU" sz="2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8589365"/>
                  </a:ext>
                </a:extLst>
              </a:tr>
              <a:tr h="2588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зависит от согласованности действий всех педагогов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0874065"/>
                  </a:ext>
                </a:extLst>
              </a:tr>
              <a:tr h="7509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особенностей конкретных учебного предмета, отдельных его курсов на протяжении школы для формирования универсальных учебных действий, учебно-исследовательской и проектной деятельности, ИКТ - компетентности учащихся, основ смыслового чтения и работы с текстом является актуальной задачей учителя и преподавателя элективного курса</a:t>
                      </a:r>
                      <a:endParaRPr lang="ru-RU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0182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3524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1D90E1-CE05-4F44-9C5D-09671CED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3" y="0"/>
            <a:ext cx="12022317" cy="173531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достижения метапредметных результатов. Метапредметы</a:t>
            </a:r>
            <a:endParaRPr lang="ru-RU" sz="4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84DB9D0D-3EB2-45F3-A458-28123B809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28530926"/>
              </p:ext>
            </p:extLst>
          </p:nvPr>
        </p:nvGraphicFramePr>
        <p:xfrm>
          <a:off x="169683" y="1463040"/>
          <a:ext cx="12022318" cy="539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07668">
                  <a:extLst>
                    <a:ext uri="{9D8B030D-6E8A-4147-A177-3AD203B41FA5}">
                      <a16:colId xmlns:a16="http://schemas.microsoft.com/office/drawing/2014/main" xmlns="" val="2571541200"/>
                    </a:ext>
                  </a:extLst>
                </a:gridCol>
                <a:gridCol w="8614650">
                  <a:extLst>
                    <a:ext uri="{9D8B030D-6E8A-4147-A177-3AD203B41FA5}">
                      <a16:colId xmlns:a16="http://schemas.microsoft.com/office/drawing/2014/main" xmlns="" val="8223680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Универсальность метапредметов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школьников общим приемам, техникам, схемам, образцам мыслительной работы, которые лежат над предметами, но в то же время воспроизводятся при работе с любым предметным материалом.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3604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 метапредметности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акцентирование на способах представления и обработки информации при изучении достаточно большого количества учебных дисциплин на основе обобщенных методов, приемов и способов, а также организационных форм деятельности учащихся и преподавателя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9750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Ключевая компетенция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учиться, способность личности к саморазвитию и самосовершенствованию путем сознательного и активного присвоения нового социального опыта, а не только освоение учащимися конкретных предметных знаний и навыков в рамках отдельных дисциплин.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3022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10231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F61369-395B-47F8-BE0A-27C1AB819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6" y="67929"/>
            <a:ext cx="1195998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достижения метапредметных результатов. Метапредметный урок </a:t>
            </a:r>
            <a:endParaRPr lang="ru-RU" sz="40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98A061C2-E3C1-49AD-B6FA-A4D8CF5557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78757057"/>
              </p:ext>
            </p:extLst>
          </p:nvPr>
        </p:nvGraphicFramePr>
        <p:xfrm>
          <a:off x="116006" y="1348819"/>
          <a:ext cx="11959988" cy="5547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84945">
                  <a:extLst>
                    <a:ext uri="{9D8B030D-6E8A-4147-A177-3AD203B41FA5}">
                      <a16:colId xmlns:a16="http://schemas.microsoft.com/office/drawing/2014/main" xmlns="" val="2261669179"/>
                    </a:ext>
                  </a:extLst>
                </a:gridCol>
                <a:gridCol w="2573517">
                  <a:extLst>
                    <a:ext uri="{9D8B030D-6E8A-4147-A177-3AD203B41FA5}">
                      <a16:colId xmlns:a16="http://schemas.microsoft.com/office/drawing/2014/main" xmlns="" val="2281772238"/>
                    </a:ext>
                  </a:extLst>
                </a:gridCol>
                <a:gridCol w="7101526">
                  <a:extLst>
                    <a:ext uri="{9D8B030D-6E8A-4147-A177-3AD203B41FA5}">
                      <a16:colId xmlns:a16="http://schemas.microsoft.com/office/drawing/2014/main" xmlns="" val="2503390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Традиционный урок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метапредмета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метапредмета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355885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ученик, изучая материал по химии, физике, истории, биологии и пр., запоминает ключевые определения и понятия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начальный уровень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Школьник не запоминает, а прослеживает происхождение основных терминов и определений. Фактически он снова открывает эту сферу знаний для себя. Перед школьником разворачивается весь процесс появления тех или иных событий, объектов. На практике он заново открывает то, что стало известно в далекое время, восстанавливает и определяет форму существования этого знания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28764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медиальный уровень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Проделав работу с различным предметным материалов, школьник формирует осознанное отношение не к какому-то конкретному понятию, а к способу своей познавательной деятельности. Совершенствуя свои навыки, ребенок быстрее начинает ориентироваться в материале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80650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 уровень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Проявляя самостоятельность и инициативу, ученик ищет новые источники информации, собирает и обобщает найденные сведения, сравнивает их с полученными данными на уроках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9305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2966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52BD4C-28BA-47FA-BBE2-1BB3207F8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48" y="0"/>
            <a:ext cx="11975151" cy="147058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достижения метапредметных результатов. Метапредметный урок </a:t>
            </a:r>
            <a:endParaRPr lang="ru-RU" sz="40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DE988FF0-E265-46F3-996F-ED9713C1B4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80149108"/>
              </p:ext>
            </p:extLst>
          </p:nvPr>
        </p:nvGraphicFramePr>
        <p:xfrm>
          <a:off x="216848" y="1432560"/>
          <a:ext cx="11975152" cy="5425440"/>
        </p:xfrm>
        <a:graphic>
          <a:graphicData uri="http://schemas.openxmlformats.org/drawingml/2006/table">
            <a:tbl>
              <a:tblPr firstRow="1" bandRow="1"/>
              <a:tblGrid>
                <a:gridCol w="2990376">
                  <a:extLst>
                    <a:ext uri="{9D8B030D-6E8A-4147-A177-3AD203B41FA5}">
                      <a16:colId xmlns:a16="http://schemas.microsoft.com/office/drawing/2014/main" xmlns="" val="2339996552"/>
                    </a:ext>
                  </a:extLst>
                </a:gridCol>
                <a:gridCol w="8984776">
                  <a:extLst>
                    <a:ext uri="{9D8B030D-6E8A-4147-A177-3AD203B41FA5}">
                      <a16:colId xmlns:a16="http://schemas.microsoft.com/office/drawing/2014/main" xmlns="" val="3388579467"/>
                    </a:ext>
                  </a:extLst>
                </a:gridCol>
              </a:tblGrid>
              <a:tr h="7368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ru-RU" sz="24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A53010"/>
                      </a:solidFill>
                    </a:lnL>
                    <a:lnR w="12700" cmpd="sng">
                      <a:solidFill>
                        <a:srgbClr val="A53010"/>
                      </a:solidFill>
                    </a:lnR>
                    <a:lnT w="12700" cmpd="sng">
                      <a:solidFill>
                        <a:srgbClr val="A53010"/>
                      </a:solidFill>
                    </a:lnT>
                    <a:lnB w="12700" cmpd="sng">
                      <a:solidFill>
                        <a:srgbClr val="A5301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метапредметных и универсальных учебных действий с учётом реальных потребностей и интересов в общении и познании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A53010"/>
                      </a:solidFill>
                    </a:lnL>
                    <a:lnR w="12700" cmpd="sng">
                      <a:solidFill>
                        <a:srgbClr val="A53010"/>
                      </a:solidFill>
                    </a:lnR>
                    <a:lnT w="12700" cmpd="sng">
                      <a:solidFill>
                        <a:srgbClr val="A53010"/>
                      </a:solidFill>
                    </a:lnT>
                    <a:lnB w="12700" cmpd="sng">
                      <a:solidFill>
                        <a:srgbClr val="A5301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9182606"/>
                  </a:ext>
                </a:extLst>
              </a:tr>
              <a:tr h="7368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ru-RU" sz="24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установленные стандартом новые требования к результатам обучающихся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A53010"/>
                      </a:solidFill>
                    </a:lnL>
                    <a:lnR w="12700" cmpd="sng">
                      <a:solidFill>
                        <a:srgbClr val="A53010"/>
                      </a:solidFill>
                    </a:lnR>
                    <a:lnT w="12700" cmpd="sng">
                      <a:solidFill>
                        <a:srgbClr val="A53010"/>
                      </a:solidFill>
                    </a:lnT>
                    <a:lnB w="12700" cmpd="sng">
                      <a:solidFill>
                        <a:srgbClr val="A5301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необходимость в изменении содержания обучения на основе принципов метапредметности как условия достижения высокого качества образования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A53010"/>
                      </a:solidFill>
                    </a:lnL>
                    <a:lnR w="12700" cmpd="sng">
                      <a:solidFill>
                        <a:srgbClr val="A53010"/>
                      </a:solidFill>
                    </a:lnR>
                    <a:lnT w="12700" cmpd="sng">
                      <a:solidFill>
                        <a:srgbClr val="A53010"/>
                      </a:solidFill>
                    </a:lnT>
                    <a:lnB w="12700" cmpd="sng">
                      <a:solidFill>
                        <a:srgbClr val="A5301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1631313"/>
                  </a:ext>
                </a:extLst>
              </a:tr>
              <a:tr h="7368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ru-RU" sz="24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A53010"/>
                      </a:solidFill>
                    </a:lnL>
                    <a:lnR w="12700" cmpd="sng">
                      <a:solidFill>
                        <a:srgbClr val="A53010"/>
                      </a:solidFill>
                    </a:lnR>
                    <a:lnT w="12700" cmpd="sng">
                      <a:solidFill>
                        <a:srgbClr val="A53010"/>
                      </a:solidFill>
                    </a:lnT>
                    <a:lnB w="12700" cmpd="sng">
                      <a:solidFill>
                        <a:srgbClr val="A5301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 новых педагогических ситуаций, новых заданий, направленных на использование обобщенных способов деятельности и создание учащимися собственных продуктов в освоении знаний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A53010"/>
                      </a:solidFill>
                    </a:lnL>
                    <a:lnR w="12700" cmpd="sng">
                      <a:solidFill>
                        <a:srgbClr val="A53010"/>
                      </a:solidFill>
                    </a:lnR>
                    <a:lnT w="12700" cmpd="sng">
                      <a:solidFill>
                        <a:srgbClr val="A53010"/>
                      </a:solidFill>
                    </a:lnT>
                    <a:lnB w="12700" cmpd="sng">
                      <a:solidFill>
                        <a:srgbClr val="A5301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2594763"/>
                  </a:ext>
                </a:extLst>
              </a:tr>
              <a:tr h="7368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ru-RU" sz="24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 с предметного уровня на метапредметный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A53010"/>
                      </a:solidFill>
                    </a:lnL>
                    <a:lnR w="12700" cmpd="sng">
                      <a:solidFill>
                        <a:srgbClr val="A53010"/>
                      </a:solidFill>
                    </a:lnR>
                    <a:lnT w="12700" cmpd="sng">
                      <a:solidFill>
                        <a:srgbClr val="A53010"/>
                      </a:solidFill>
                    </a:lnT>
                    <a:lnB w="12700" cmpd="sng">
                      <a:solidFill>
                        <a:srgbClr val="A5301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работе с определенным предметным понятием                    передача</a:t>
                      </a:r>
                    </a:p>
                    <a:p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учащемуся, кроме данного предметного материала, </a:t>
                      </a:r>
                      <a:r>
                        <a:rPr lang="ru-RU" sz="20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обобщенный способ работы 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любым предметным понятием или с моделью как с особого типа мыследеятельным образованием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A53010"/>
                      </a:solidFill>
                    </a:lnL>
                    <a:lnR w="12700" cmpd="sng">
                      <a:solidFill>
                        <a:srgbClr val="A53010"/>
                      </a:solidFill>
                    </a:lnR>
                    <a:lnT w="12700" cmpd="sng">
                      <a:solidFill>
                        <a:srgbClr val="A53010"/>
                      </a:solidFill>
                    </a:lnT>
                    <a:lnB w="12700" cmpd="sng">
                      <a:solidFill>
                        <a:srgbClr val="A5301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301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1661301"/>
                  </a:ext>
                </a:extLst>
              </a:tr>
            </a:tbl>
          </a:graphicData>
        </a:graphic>
      </p:graphicFrame>
      <p:sp>
        <p:nvSpPr>
          <p:cNvPr id="5" name="Стрелка вправо 4">
            <a:extLst>
              <a:ext uri="{FF2B5EF4-FFF2-40B4-BE49-F238E27FC236}">
                <a16:creationId xmlns:a16="http://schemas.microsoft.com/office/drawing/2014/main" xmlns="" id="{8D84DF37-0D8E-4719-80AF-3050979C2811}"/>
              </a:ext>
            </a:extLst>
          </p:cNvPr>
          <p:cNvSpPr/>
          <p:nvPr/>
        </p:nvSpPr>
        <p:spPr>
          <a:xfrm>
            <a:off x="8974911" y="5374200"/>
            <a:ext cx="978408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973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C834C8-CC2A-47E8-A003-3FD70AB8C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0"/>
            <a:ext cx="11988799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достижения метапредметных результатов. Метапредметность в традиционном уроке</a:t>
            </a:r>
            <a:endParaRPr lang="ru-RU" sz="40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3E37CC50-2350-4FC2-BEEA-F091A956F6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6347131"/>
              </p:ext>
            </p:extLst>
          </p:nvPr>
        </p:nvGraphicFramePr>
        <p:xfrm>
          <a:off x="203200" y="1463040"/>
          <a:ext cx="11988800" cy="539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97475">
                  <a:extLst>
                    <a:ext uri="{9D8B030D-6E8A-4147-A177-3AD203B41FA5}">
                      <a16:colId xmlns:a16="http://schemas.microsoft.com/office/drawing/2014/main" xmlns="" val="441780281"/>
                    </a:ext>
                  </a:extLst>
                </a:gridCol>
                <a:gridCol w="6791325">
                  <a:extLst>
                    <a:ext uri="{9D8B030D-6E8A-4147-A177-3AD203B41FA5}">
                      <a16:colId xmlns:a16="http://schemas.microsoft.com/office/drawing/2014/main" xmlns="" val="464970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предметных курсов метапредметные темы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«Пространство и время», «Мир как система систем», «Знание - незнание», «Пространство и время», «Модель - способ - рисунок», «Порядок и хаос» и т.д.</a:t>
                      </a:r>
                      <a:endParaRPr lang="ru-RU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2891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метапредметные темы в предметной теме конкретного урока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например, при изучении темы «Свойства воды» исследуется метатема «Порядок и хаос», при изучении темы «Уравнение» - метатема «Гармония»</a:t>
                      </a:r>
                      <a:endParaRPr lang="ru-RU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8935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метапредметные задания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«Образ», «Идея», «Закономерность», «Задача», «Знак», «Опыт», «Сочинение», «Конструкция», «Счастье», «Любовь», «Здоровье» и т.п.</a:t>
                      </a:r>
                      <a:endParaRPr lang="ru-RU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5404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8428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1581B9-DFD5-457D-8FD9-19B909A6A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91" y="-65988"/>
            <a:ext cx="11297222" cy="19709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достижения метапредметных результатов</a:t>
            </a:r>
            <a:endParaRPr lang="ru-RU" sz="40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260CB08F-8CBE-458D-B514-70E15849F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6342672"/>
              </p:ext>
            </p:extLst>
          </p:nvPr>
        </p:nvGraphicFramePr>
        <p:xfrm>
          <a:off x="150126" y="1285113"/>
          <a:ext cx="12041874" cy="5425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53861">
                  <a:extLst>
                    <a:ext uri="{9D8B030D-6E8A-4147-A177-3AD203B41FA5}">
                      <a16:colId xmlns:a16="http://schemas.microsoft.com/office/drawing/2014/main" xmlns="" val="888672239"/>
                    </a:ext>
                  </a:extLst>
                </a:gridCol>
                <a:gridCol w="9788013">
                  <a:extLst>
                    <a:ext uri="{9D8B030D-6E8A-4147-A177-3AD203B41FA5}">
                      <a16:colId xmlns:a16="http://schemas.microsoft.com/office/drawing/2014/main" xmlns="" val="1712594140"/>
                    </a:ext>
                  </a:extLst>
                </a:gridCol>
              </a:tblGrid>
              <a:tr h="1527217">
                <a:tc>
                  <a:txBody>
                    <a:bodyPr/>
                    <a:lstStyle/>
                    <a:p>
                      <a:r>
                        <a:rPr lang="ru-RU" sz="20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продуктивные задания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задания, результат выполнения которых (ответ на вопрос) не содержится в учебнике в готовом, легко воспроизводимом виде, но в тексте и иллюстрациях есть подсказки, помогающие их выполнить. Они часто проверяют, сможет ли ученик в жизни воспользоваться полученными знаниями, и поэтому они, как правило, более интересные. показывает,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4293961"/>
                  </a:ext>
                </a:extLst>
              </a:tr>
              <a:tr h="154147">
                <a:tc>
                  <a:txBody>
                    <a:bodyPr/>
                    <a:lstStyle/>
                    <a:p>
                      <a:r>
                        <a:rPr lang="ru-RU" sz="20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учебники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продуктивных заданий немного. Учителю необходимо самому формулировать их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5152337"/>
                  </a:ext>
                </a:extLst>
              </a:tr>
              <a:tr h="1547378">
                <a:tc>
                  <a:txBody>
                    <a:bodyPr/>
                    <a:lstStyle/>
                    <a:p>
                      <a:r>
                        <a:rPr lang="ru-RU" sz="20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трансформация репродуктивных заданий в продуктивные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вместо оценки авторской ученик сам оценивает ситуацию;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отработка учебных алгоритмов на материале жизненных ситуаций;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перенос акцента с воспроизведения на анализ информации;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продуцирование задания на повседневный опыт ученика через жизненную ситуацию; </a:t>
                      </a:r>
                    </a:p>
                    <a:p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  задание паре или группе, распределение ролей участников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6396763"/>
                  </a:ext>
                </a:extLst>
              </a:tr>
              <a:tr h="376748">
                <a:tc gridSpan="2">
                  <a:txBody>
                    <a:bodyPr/>
                    <a:lstStyle/>
                    <a:p>
                      <a:pPr algn="l"/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1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4965730"/>
                  </a:ext>
                </a:extLst>
              </a:tr>
              <a:tr h="3911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интерактивная методика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круглый стол (дискуссия, дебаты), мозговой штурм (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брейнсторм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мозговая атака), деловые и ролевые игры,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сase-study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(анализ конкретных ситуаций, ситуационный анализ), мастер класс</a:t>
                      </a:r>
                      <a:endParaRPr lang="ru-RU" sz="11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9894602"/>
                  </a:ext>
                </a:extLst>
              </a:tr>
              <a:tr h="376748"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интегрированные технологии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взаимосвязанную совокупность отдельных технологий, т.е. объединение частей какой-либо системы с развитым информационным взаимодействием между ними. </a:t>
                      </a:r>
                      <a:endParaRPr lang="ru-RU" sz="11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8363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02288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8D2AA6-51A4-4C19-A6D1-E546834C1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631" y="150829"/>
            <a:ext cx="10297981" cy="1754171"/>
          </a:xfrm>
        </p:spPr>
        <p:txBody>
          <a:bodyPr/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Осознанность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13A45E-D8AC-45E7-9E75-6139C8D8B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630" y="1564849"/>
            <a:ext cx="10985369" cy="49962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важнейших принципов любой работы, но в учебной деятельности (не только школьников, но и студентов, взрослых) соблюдается редко. </a:t>
            </a:r>
          </a:p>
          <a:p>
            <a:pPr marL="0" indent="0">
              <a:buNone/>
            </a:pPr>
            <a:endParaRPr lang="ru-RU" sz="4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Осознанная деятельность дает возможность легко ответить на три вопроса: 1) что делаем, 2) каким образом, 3) зачем?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395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B4C7E6-A9A1-4E3C-B291-E0888C4A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понятия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«универсальные учебные действия»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76256B-2FB6-4C21-A500-A53105DB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056" y="2133599"/>
            <a:ext cx="9515556" cy="4493443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парадигмы образования:</a:t>
            </a:r>
          </a:p>
          <a:p>
            <a:pPr marL="0" indent="0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цели усвоения знаний, умений и навыков к цели развития личности учащегося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1735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053454-D8E2-4104-BCB2-1D1361314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5" y="0"/>
            <a:ext cx="11221808" cy="1905000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оценивания метапредметных результатов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D1B59CF-843C-465B-9693-52D0F260CD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6562458"/>
              </p:ext>
            </p:extLst>
          </p:nvPr>
        </p:nvGraphicFramePr>
        <p:xfrm>
          <a:off x="143826" y="893751"/>
          <a:ext cx="12000270" cy="596424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00399">
                  <a:extLst>
                    <a:ext uri="{9D8B030D-6E8A-4147-A177-3AD203B41FA5}">
                      <a16:colId xmlns:a16="http://schemas.microsoft.com/office/drawing/2014/main" xmlns="" val="4283700044"/>
                    </a:ext>
                  </a:extLst>
                </a:gridCol>
                <a:gridCol w="8799871">
                  <a:extLst>
                    <a:ext uri="{9D8B030D-6E8A-4147-A177-3AD203B41FA5}">
                      <a16:colId xmlns:a16="http://schemas.microsoft.com/office/drawing/2014/main" xmlns="" val="2322034012"/>
                    </a:ext>
                  </a:extLst>
                </a:gridCol>
              </a:tblGrid>
              <a:tr h="12093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ru-RU" sz="24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обучающая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предполагает не столько регистрацию имеющихся знаний, уровня обученности учащихся, сколько прибавление, расширение фонда знаний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1873384"/>
                  </a:ext>
                </a:extLst>
              </a:tr>
              <a:tr h="5899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indent="0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 2"/>
                        <a:buNone/>
                        <a:defRPr/>
                      </a:pPr>
                      <a:r>
                        <a:rPr lang="ru-RU" sz="2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воспитательная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indent="0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 2"/>
                        <a:buNone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навыков систематического и добросовестного отношения к учебным обязанностям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4307417"/>
                  </a:ext>
                </a:extLst>
              </a:tr>
              <a:tr h="7993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indent="0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 2"/>
                        <a:buNone/>
                        <a:defRPr/>
                      </a:pPr>
                      <a:r>
                        <a:rPr lang="ru-RU" sz="2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ориентирующая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indent="0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 2"/>
                        <a:buNone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воздействие на умственную работу школьника с целью осознания им процесса этой работы и понимания им собственных знаний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6418905"/>
                  </a:ext>
                </a:extLst>
              </a:tr>
              <a:tr h="10972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indent="0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 2"/>
                        <a:buNone/>
                        <a:defRPr/>
                      </a:pPr>
                      <a:r>
                        <a:rPr lang="ru-RU" sz="2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стимулирующая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indent="0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 2"/>
                        <a:buNone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воздействие на волевую сферу посредством переживания успеха или неуспеха, формирования притязаний и намерений, поступков и отношений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8176394"/>
                  </a:ext>
                </a:extLst>
              </a:tr>
              <a:tr h="60358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indent="0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 2"/>
                        <a:buNone/>
                        <a:defRPr/>
                      </a:pPr>
                      <a:r>
                        <a:rPr lang="ru-RU" sz="2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у учащихся адекватной самооценки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личностного образования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indent="0" eaLnBrk="1" fontAlgn="auto" hangingPunct="1">
                        <a:spcAft>
                          <a:spcPts val="0"/>
                        </a:spcAft>
                        <a:buClr>
                          <a:schemeClr val="accent3"/>
                        </a:buClr>
                        <a:buFont typeface="Wingdings 2"/>
                        <a:buNone/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адекватная самооценка школьников формируется под воздействием отметок и оценочных суждений учителя. 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эти воздействия носят негативный характер, то они ведут к формированию низкой самооценки, вселяют в ученика неуверенность в своих силах, следствием чего является снижение мотивации учения и потеря интереса к учебе</a:t>
                      </a:r>
                      <a:endParaRPr lang="ru-RU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92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4665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614007-881D-4AC7-9C64-CB95475A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227" y="0"/>
            <a:ext cx="9666385" cy="1905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Оценивание: современные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тенденции</a:t>
            </a:r>
            <a:endParaRPr lang="ru-RU" sz="40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F6328F8-4B0C-4460-B6A6-9EBA764855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01588569"/>
              </p:ext>
            </p:extLst>
          </p:nvPr>
        </p:nvGraphicFramePr>
        <p:xfrm>
          <a:off x="216816" y="882491"/>
          <a:ext cx="11868684" cy="5778536"/>
        </p:xfrm>
        <a:graphic>
          <a:graphicData uri="http://schemas.openxmlformats.org/drawingml/2006/table">
            <a:tbl>
              <a:tblPr/>
              <a:tblGrid>
                <a:gridCol w="5757208">
                  <a:extLst>
                    <a:ext uri="{9D8B030D-6E8A-4147-A177-3AD203B41FA5}">
                      <a16:colId xmlns:a16="http://schemas.microsoft.com/office/drawing/2014/main" xmlns="" val="3670008855"/>
                    </a:ext>
                  </a:extLst>
                </a:gridCol>
                <a:gridCol w="6111476">
                  <a:extLst>
                    <a:ext uri="{9D8B030D-6E8A-4147-A177-3AD203B41FA5}">
                      <a16:colId xmlns:a16="http://schemas.microsoft.com/office/drawing/2014/main" xmlns="" val="1873083887"/>
                    </a:ext>
                  </a:extLst>
                </a:gridCol>
              </a:tblGrid>
              <a:tr h="2863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kumimoji="0" lang="ru-RU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5254814"/>
                  </a:ext>
                </a:extLst>
              </a:tr>
              <a:tr h="5727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Письменные работы, закрытый экзамен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Открытый экзамен, проекты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0823185"/>
                  </a:ext>
                </a:extLst>
              </a:tr>
              <a:tr h="2999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Оценивание преподавателем, тьютором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Оценивание при участие обучающихся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6032621"/>
                  </a:ext>
                </a:extLst>
              </a:tr>
              <a:tr h="5727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Имплицитные (неявные) критерии оценки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Эксплицитные (явные) критерии оценки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0222346"/>
                  </a:ext>
                </a:extLst>
              </a:tr>
              <a:tr h="2863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Конкуренция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Сотрудничество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2960319"/>
                  </a:ext>
                </a:extLst>
              </a:tr>
              <a:tr h="2863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результата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процесса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4392239"/>
                  </a:ext>
                </a:extLst>
              </a:tr>
              <a:tr h="2863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Учебные результаты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8766548"/>
                  </a:ext>
                </a:extLst>
              </a:tr>
              <a:tr h="55605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Оценивание знаний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Оценивание умений, способностей, компетенций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9724576"/>
                  </a:ext>
                </a:extLst>
              </a:tr>
              <a:tr h="5959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 памяти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Оценивание понимания, интерпретации, применения, анализа, синтеза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7347080"/>
                  </a:ext>
                </a:extLst>
              </a:tr>
              <a:tr h="2863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Оценивание курса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Оценивание модуля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4376713"/>
                  </a:ext>
                </a:extLst>
              </a:tr>
              <a:tr h="34874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Итоговое, суммарное оценивание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Формирующее, развивающее оценивание 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476510"/>
                  </a:ext>
                </a:extLst>
              </a:tr>
              <a:tr h="2863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Приоритетность оценки 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Приоритетность учения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A53010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7E1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2408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03773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B53AC8-9DDD-4432-8937-7E4EBAA86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8" y="84841"/>
            <a:ext cx="11890342" cy="182015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оценки метапредметных результатов</a:t>
            </a:r>
            <a:endParaRPr lang="ru-RU" sz="40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2FBF537-5EF5-474A-9BD0-D6ED470E13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4842253"/>
              </p:ext>
            </p:extLst>
          </p:nvPr>
        </p:nvGraphicFramePr>
        <p:xfrm>
          <a:off x="250724" y="1388882"/>
          <a:ext cx="11941276" cy="4840224"/>
        </p:xfrm>
        <a:graphic>
          <a:graphicData uri="http://schemas.openxmlformats.org/drawingml/2006/table">
            <a:tbl>
              <a:tblPr firstRow="1" bandRow="1"/>
              <a:tblGrid>
                <a:gridCol w="3982064">
                  <a:extLst>
                    <a:ext uri="{9D8B030D-6E8A-4147-A177-3AD203B41FA5}">
                      <a16:colId xmlns:a16="http://schemas.microsoft.com/office/drawing/2014/main" xmlns="" val="2002294095"/>
                    </a:ext>
                  </a:extLst>
                </a:gridCol>
                <a:gridCol w="7959212">
                  <a:extLst>
                    <a:ext uri="{9D8B030D-6E8A-4147-A177-3AD203B41FA5}">
                      <a16:colId xmlns:a16="http://schemas.microsoft.com/office/drawing/2014/main" xmlns="" val="3443160335"/>
                    </a:ext>
                  </a:extLst>
                </a:gridCol>
              </a:tblGrid>
              <a:tr h="5707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u="sng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оценки</a:t>
                      </a:r>
                    </a:p>
                    <a:p>
                      <a:endParaRPr lang="ru-RU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9F8351"/>
                      </a:solidFill>
                    </a:lnL>
                    <a:lnR w="12700" cmpd="sng">
                      <a:solidFill>
                        <a:srgbClr val="9F8351"/>
                      </a:solidFill>
                    </a:lnR>
                    <a:lnT w="12700" cmpd="sng">
                      <a:solidFill>
                        <a:srgbClr val="9F8351"/>
                      </a:solidFill>
                    </a:lnT>
                    <a:lnB w="12700" cmpd="sng">
                      <a:solidFill>
                        <a:srgbClr val="9F835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835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сформированность регулятивных, коммуникативных и познавательных универсальных учебных действий</a:t>
                      </a:r>
                    </a:p>
                    <a:p>
                      <a:endParaRPr lang="ru-RU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9F8351"/>
                      </a:solidFill>
                    </a:lnL>
                    <a:lnR w="12700" cmpd="sng">
                      <a:solidFill>
                        <a:srgbClr val="9F8351"/>
                      </a:solidFill>
                    </a:lnR>
                    <a:lnT w="12700" cmpd="sng">
                      <a:solidFill>
                        <a:srgbClr val="9F8351"/>
                      </a:solidFill>
                    </a:lnT>
                    <a:lnB w="12700" cmpd="sng">
                      <a:solidFill>
                        <a:srgbClr val="9F835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835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6131605"/>
                  </a:ext>
                </a:extLst>
              </a:tr>
              <a:tr h="5707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u="sng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оценки</a:t>
                      </a:r>
                      <a:r>
                        <a:rPr lang="ru-RU" altLang="ru-RU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9F8351"/>
                      </a:solidFill>
                    </a:lnL>
                    <a:lnR w="12700" cmpd="sng">
                      <a:solidFill>
                        <a:srgbClr val="9F8351"/>
                      </a:solidFill>
                    </a:lnR>
                    <a:lnT w="12700" cmpd="sng">
                      <a:solidFill>
                        <a:srgbClr val="9F8351"/>
                      </a:solidFill>
                    </a:lnT>
                    <a:lnB w="12700" cmpd="sng">
                      <a:solidFill>
                        <a:srgbClr val="9F835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835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сформированности универсального учебного действия</a:t>
                      </a:r>
                    </a:p>
                    <a:p>
                      <a:endParaRPr lang="ru-RU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9F8351"/>
                      </a:solidFill>
                    </a:lnL>
                    <a:lnR w="12700" cmpd="sng">
                      <a:solidFill>
                        <a:srgbClr val="9F8351"/>
                      </a:solidFill>
                    </a:lnR>
                    <a:lnT w="12700" cmpd="sng">
                      <a:solidFill>
                        <a:srgbClr val="9F8351"/>
                      </a:solidFill>
                    </a:lnT>
                    <a:lnB w="12700" cmpd="sng">
                      <a:solidFill>
                        <a:srgbClr val="9F835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835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5337628"/>
                  </a:ext>
                </a:extLst>
              </a:tr>
              <a:tr h="57076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800" b="1" u="sng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Процедуры оценки</a:t>
                      </a:r>
                    </a:p>
                    <a:p>
                      <a:endParaRPr lang="ru-RU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9F8351"/>
                      </a:solidFill>
                    </a:lnL>
                    <a:lnR w="12700" cmpd="sng">
                      <a:solidFill>
                        <a:srgbClr val="9F8351"/>
                      </a:solidFill>
                    </a:lnR>
                    <a:lnT w="12700" cmpd="sng">
                      <a:solidFill>
                        <a:srgbClr val="9F8351"/>
                      </a:solidFill>
                    </a:lnT>
                    <a:lnB w="12700" cmpd="sng">
                      <a:solidFill>
                        <a:srgbClr val="9F835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835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eaLnBrk="1" hangingPunct="1">
                        <a:lnSpc>
                          <a:spcPct val="90000"/>
                        </a:lnSpc>
                      </a:pPr>
                      <a:r>
                        <a:rPr lang="ru-RU" altLang="ru-RU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внутренняя накопленная оценка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</a:pPr>
                      <a:r>
                        <a:rPr lang="ru-RU" altLang="ru-RU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итоговая оценка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</a:pPr>
                      <a:r>
                        <a:rPr lang="ru-RU" altLang="ru-RU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защита итогового индивидуального проекта</a:t>
                      </a:r>
                    </a:p>
                    <a:p>
                      <a:endParaRPr lang="ru-RU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9F8351"/>
                      </a:solidFill>
                    </a:lnL>
                    <a:lnR w="12700" cmpd="sng">
                      <a:solidFill>
                        <a:srgbClr val="9F8351"/>
                      </a:solidFill>
                    </a:lnR>
                    <a:lnT w="12700" cmpd="sng">
                      <a:solidFill>
                        <a:srgbClr val="9F8351"/>
                      </a:solidFill>
                    </a:lnT>
                    <a:lnB w="12700" cmpd="sng">
                      <a:solidFill>
                        <a:srgbClr val="9F835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835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972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33563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E57DAF4B-D81E-4AB4-8F09-3623C2851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0"/>
            <a:ext cx="2663825" cy="847724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xmlns="" id="{2793EE2F-728E-4BB9-AA3B-841894C94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746" y="11266"/>
            <a:ext cx="3128170" cy="847725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xmlns="" id="{FA28B5CC-30E0-4B0D-A362-9149A9DD6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1" y="11266"/>
            <a:ext cx="3052916" cy="83645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xmlns="" id="{954C658C-AC09-406D-8AD7-D6A20F157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274" y="1195321"/>
            <a:ext cx="2036190" cy="85407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xmlns="" id="{7BF6DD9E-A747-4ACD-B491-EA681C309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63623"/>
            <a:ext cx="2894028" cy="359321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целеполагание, </a:t>
            </a:r>
          </a:p>
          <a:p>
            <a:pPr marL="342900" indent="-342900" algn="ctr">
              <a:lnSpc>
                <a:spcPct val="75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планирование,</a:t>
            </a:r>
          </a:p>
          <a:p>
            <a:pPr marL="342900" indent="-342900" algn="ctr">
              <a:lnSpc>
                <a:spcPct val="75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действия,</a:t>
            </a:r>
          </a:p>
          <a:p>
            <a:pPr marL="342900" indent="-342900" algn="ctr">
              <a:lnSpc>
                <a:spcPct val="75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контроль,</a:t>
            </a:r>
          </a:p>
          <a:p>
            <a:pPr marL="342900" indent="-342900" algn="ctr">
              <a:lnSpc>
                <a:spcPct val="75000"/>
              </a:lnSpc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</a:t>
            </a:r>
          </a:p>
          <a:p>
            <a:pPr marL="342900" indent="-342900" algn="ctr" eaLnBrk="1" hangingPunct="1">
              <a:lnSpc>
                <a:spcPct val="75000"/>
              </a:lnSpc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соседними углами 12">
            <a:extLst>
              <a:ext uri="{FF2B5EF4-FFF2-40B4-BE49-F238E27FC236}">
                <a16:creationId xmlns:a16="http://schemas.microsoft.com/office/drawing/2014/main" xmlns="" id="{8845A38F-150B-45B5-8ADE-31E5533BFE7C}"/>
              </a:ext>
            </a:extLst>
          </p:cNvPr>
          <p:cNvSpPr/>
          <p:nvPr/>
        </p:nvSpPr>
        <p:spPr>
          <a:xfrm>
            <a:off x="220861" y="4857750"/>
            <a:ext cx="2438001" cy="200025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</a:t>
            </a:r>
          </a:p>
          <a:p>
            <a:pPr algn="ctr" eaLnBrk="1" hangingPunct="1">
              <a:defRPr/>
            </a:pP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</a:t>
            </a:r>
          </a:p>
          <a:p>
            <a:pPr algn="ctr" eaLnBrk="1" hangingPunct="1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двумя скругленными соседними углами 18">
            <a:extLst>
              <a:ext uri="{FF2B5EF4-FFF2-40B4-BE49-F238E27FC236}">
                <a16:creationId xmlns:a16="http://schemas.microsoft.com/office/drawing/2014/main" xmlns="" id="{DDB6F365-A05B-454C-A818-E61F25FBF712}"/>
              </a:ext>
            </a:extLst>
          </p:cNvPr>
          <p:cNvSpPr/>
          <p:nvPr/>
        </p:nvSpPr>
        <p:spPr>
          <a:xfrm>
            <a:off x="3620294" y="4857750"/>
            <a:ext cx="2823368" cy="1907202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</a:t>
            </a:r>
          </a:p>
          <a:p>
            <a:pPr algn="ctr" eaLnBrk="1" hangingPunct="1">
              <a:defRPr/>
            </a:pP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</a:t>
            </a:r>
          </a:p>
          <a:p>
            <a:pPr algn="ctr" eaLnBrk="1" hangingPunct="1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28">
            <a:extLst>
              <a:ext uri="{FF2B5EF4-FFF2-40B4-BE49-F238E27FC236}">
                <a16:creationId xmlns:a16="http://schemas.microsoft.com/office/drawing/2014/main" xmlns="" id="{917FF9A8-A346-456F-BFB2-33BE3BBE3F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5801" y="763570"/>
            <a:ext cx="94267" cy="4094178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28">
            <a:extLst>
              <a:ext uri="{FF2B5EF4-FFF2-40B4-BE49-F238E27FC236}">
                <a16:creationId xmlns:a16="http://schemas.microsoft.com/office/drawing/2014/main" xmlns="" id="{19419236-21F8-4CC1-8C02-E803B90F35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50069" y="3998757"/>
            <a:ext cx="2327124" cy="847725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xmlns="" id="{FCFCD468-F550-448B-84B6-09E8DD7D6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747" y="2954957"/>
            <a:ext cx="3128169" cy="131608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r>
              <a:rPr lang="ru-RU" b="1" dirty="0">
                <a:latin typeface="Tahoma" pitchFamily="34" charset="0"/>
                <a:cs typeface="Arial" pitchFamily="34" charset="0"/>
              </a:rPr>
              <a:t>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 при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xmlns="" id="{BC681A99-BB2F-4DA7-A4AD-38046FAFF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746" y="1287303"/>
            <a:ext cx="3128170" cy="9445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средства,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т.ч. с опорой на ИКТ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xmlns="" id="{E23B3692-B3F1-4A05-A5E4-47AFCBD88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273" y="2334490"/>
            <a:ext cx="2036189" cy="7921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ИКТ</a:t>
            </a:r>
          </a:p>
        </p:txBody>
      </p:sp>
      <p:sp>
        <p:nvSpPr>
          <p:cNvPr id="16" name="AutoShape 2">
            <a:extLst>
              <a:ext uri="{FF2B5EF4-FFF2-40B4-BE49-F238E27FC236}">
                <a16:creationId xmlns:a16="http://schemas.microsoft.com/office/drawing/2014/main" xmlns="" id="{161E1E73-C67E-4A88-A0FB-985F184CF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634" y="3299496"/>
            <a:ext cx="1939827" cy="1943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исследователь-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ская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28">
            <a:extLst>
              <a:ext uri="{FF2B5EF4-FFF2-40B4-BE49-F238E27FC236}">
                <a16:creationId xmlns:a16="http://schemas.microsoft.com/office/drawing/2014/main" xmlns="" id="{82ACC159-479D-4000-AA22-DAA3C3A27B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412" y="1772979"/>
            <a:ext cx="2327124" cy="3053033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28">
            <a:extLst>
              <a:ext uri="{FF2B5EF4-FFF2-40B4-BE49-F238E27FC236}">
                <a16:creationId xmlns:a16="http://schemas.microsoft.com/office/drawing/2014/main" xmlns="" id="{557FE75C-370D-447E-BB54-B041AF64D95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98853" y="795535"/>
            <a:ext cx="614041" cy="4003004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28">
            <a:extLst>
              <a:ext uri="{FF2B5EF4-FFF2-40B4-BE49-F238E27FC236}">
                <a16:creationId xmlns:a16="http://schemas.microsoft.com/office/drawing/2014/main" xmlns="" id="{0D1E7220-3CC1-4D44-AF32-3F3496AA49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7245" y="872615"/>
            <a:ext cx="4862935" cy="3925923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AutoShape 2">
            <a:extLst>
              <a:ext uri="{FF2B5EF4-FFF2-40B4-BE49-F238E27FC236}">
                <a16:creationId xmlns:a16="http://schemas.microsoft.com/office/drawing/2014/main" xmlns="" id="{3975E694-BA8F-44DD-9DE1-BCEB53909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1" y="1108481"/>
            <a:ext cx="3044973" cy="451932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информацией: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поиск,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в т.ч.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средствами  ИКТ;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использование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моделей, знаков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символов,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схем;</a:t>
            </a: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логические операции: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анализ,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синтез,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сравнение,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сериация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классификация,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обобщение, подведение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 понятие, аналогия,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суждение</a:t>
            </a:r>
          </a:p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763"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690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AF8B2B-F9B0-4743-ADB3-58B07974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167" y="0"/>
            <a:ext cx="10109445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оценки метапредметных образовательных достижений привязана к осваиваемому предметному учебному материалу: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темам, а способам действия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2324AA3C-3667-480C-8101-8A4F75FDAD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06220899"/>
              </p:ext>
            </p:extLst>
          </p:nvPr>
        </p:nvGraphicFramePr>
        <p:xfrm>
          <a:off x="144206" y="1765955"/>
          <a:ext cx="12047794" cy="4846320"/>
        </p:xfrm>
        <a:graphic>
          <a:graphicData uri="http://schemas.openxmlformats.org/drawingml/2006/table">
            <a:tbl>
              <a:tblPr firstRow="1" bandRow="1"/>
              <a:tblGrid>
                <a:gridCol w="2820220">
                  <a:extLst>
                    <a:ext uri="{9D8B030D-6E8A-4147-A177-3AD203B41FA5}">
                      <a16:colId xmlns:a16="http://schemas.microsoft.com/office/drawing/2014/main" xmlns="" val="1830003720"/>
                    </a:ext>
                  </a:extLst>
                </a:gridCol>
                <a:gridCol w="9227574">
                  <a:extLst>
                    <a:ext uri="{9D8B030D-6E8A-4147-A177-3AD203B41FA5}">
                      <a16:colId xmlns:a16="http://schemas.microsoft.com/office/drawing/2014/main" xmlns="" val="2145314878"/>
                    </a:ext>
                  </a:extLst>
                </a:gridCol>
              </a:tblGrid>
              <a:tr h="122411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ru-RU" altLang="ru-RU" sz="2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Формальный подход</a:t>
                      </a:r>
                      <a:endParaRPr lang="ru-RU" alt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9F8351"/>
                      </a:solidFill>
                    </a:lnL>
                    <a:lnR w="12700" cmpd="sng">
                      <a:solidFill>
                        <a:srgbClr val="9F8351"/>
                      </a:solidFill>
                    </a:lnR>
                    <a:lnT w="12700" cmpd="sng">
                      <a:solidFill>
                        <a:srgbClr val="9F8351"/>
                      </a:solidFill>
                    </a:lnT>
                    <a:lnB w="12700" cmpd="sng">
                      <a:solidFill>
                        <a:srgbClr val="9F835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835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ru-RU" alt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преобразование типовой  предметной ситуации (системы условий) в соответствии с заданным образцом (алгоритмом, правилом действия). (Например, в тестах на грамотность чтения - восстановление содержания, явным образом отображенного в  тексте)</a:t>
                      </a:r>
                      <a:endParaRPr lang="ru-RU" altLang="ru-RU" sz="2000" b="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9F8351"/>
                      </a:solidFill>
                    </a:lnL>
                    <a:lnR w="12700" cmpd="sng">
                      <a:solidFill>
                        <a:srgbClr val="9F8351"/>
                      </a:solidFill>
                    </a:lnR>
                    <a:lnT w="12700" cmpd="sng">
                      <a:solidFill>
                        <a:srgbClr val="9F8351"/>
                      </a:solidFill>
                    </a:lnT>
                    <a:lnB w="12700" cmpd="sng">
                      <a:solidFill>
                        <a:srgbClr val="9F835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835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1600175"/>
                  </a:ext>
                </a:extLst>
              </a:tr>
              <a:tr h="37415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altLang="ru-RU" sz="24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Предметный подход</a:t>
                      </a:r>
                      <a:endParaRPr lang="ru-RU" alt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Font typeface="Wingdings" panose="05000000000000000000" pitchFamily="2" charset="2"/>
                        <a:buNone/>
                      </a:pPr>
                      <a:endParaRPr lang="ru-RU" alt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9F8351"/>
                      </a:solidFill>
                    </a:lnL>
                    <a:lnR w="12700" cmpd="sng">
                      <a:solidFill>
                        <a:srgbClr val="9F8351"/>
                      </a:solidFill>
                    </a:lnR>
                    <a:lnT w="12700" cmpd="sng">
                      <a:solidFill>
                        <a:srgbClr val="9F8351"/>
                      </a:solidFill>
                    </a:lnT>
                    <a:lnB w="12700" cmpd="sng">
                      <a:solidFill>
                        <a:srgbClr val="9F835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835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ru-RU" alt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выделение в предметной ситуации скрытых существенных отношений, которое предполагает  абстрагирование от явно данных, но не существенных черт ситуации и построение ее умственной модели, отражающей существенное отношение (восстановление содержания по тексту, в котором существенные элементы содержания представлены косвенным образом)</a:t>
                      </a:r>
                    </a:p>
                  </a:txBody>
                  <a:tcPr>
                    <a:lnL w="12700" cmpd="sng">
                      <a:solidFill>
                        <a:srgbClr val="9F8351"/>
                      </a:solidFill>
                    </a:lnL>
                    <a:lnR w="12700" cmpd="sng">
                      <a:solidFill>
                        <a:srgbClr val="9F8351"/>
                      </a:solidFill>
                    </a:lnR>
                    <a:lnT w="12700" cmpd="sng">
                      <a:solidFill>
                        <a:srgbClr val="9F8351"/>
                      </a:solidFill>
                    </a:lnT>
                    <a:lnB w="12700" cmpd="sng">
                      <a:solidFill>
                        <a:srgbClr val="9F835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835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94112"/>
                  </a:ext>
                </a:extLst>
              </a:tr>
              <a:tr h="37415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alt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2400" b="1" u="sng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Функциональныйподход</a:t>
                      </a:r>
                      <a:endParaRPr lang="ru-RU" alt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ru-RU" alt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(свободное владение)</a:t>
                      </a:r>
                    </a:p>
                  </a:txBody>
                  <a:tcPr>
                    <a:lnL w="12700" cmpd="sng">
                      <a:solidFill>
                        <a:srgbClr val="9F8351"/>
                      </a:solidFill>
                    </a:lnL>
                    <a:lnR w="12700" cmpd="sng">
                      <a:solidFill>
                        <a:srgbClr val="9F8351"/>
                      </a:solidFill>
                    </a:lnR>
                    <a:lnT w="12700" cmpd="sng">
                      <a:solidFill>
                        <a:srgbClr val="9F8351"/>
                      </a:solidFill>
                    </a:lnT>
                    <a:lnB w="12700" cmpd="sng">
                      <a:solidFill>
                        <a:srgbClr val="9F835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835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buFont typeface="Wingdings" panose="05000000000000000000" pitchFamily="2" charset="2"/>
                        <a:buNone/>
                      </a:pPr>
                      <a:r>
                        <a:rPr lang="ru-RU" alt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преобразование предметной ситуации с учетом контекста, координация действий, выбор одной из конкурирующих возможностей действия, модификации способа действия, выделение адекватных единиц действия, </a:t>
                      </a:r>
                      <a:r>
                        <a:rPr lang="ru-RU" altLang="ru-RU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доопределение</a:t>
                      </a:r>
                      <a:r>
                        <a:rPr lang="ru-RU" alt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условий задачи и т.п.     (реконструкция фрагментов содержания текста на основании его целостного восприятия и понимания,  согласование  текста и отображаемой ситуации)</a:t>
                      </a:r>
                    </a:p>
                  </a:txBody>
                  <a:tcPr>
                    <a:lnL w="12700" cmpd="sng">
                      <a:solidFill>
                        <a:srgbClr val="9F8351"/>
                      </a:solidFill>
                    </a:lnL>
                    <a:lnR w="12700" cmpd="sng">
                      <a:solidFill>
                        <a:srgbClr val="9F8351"/>
                      </a:solidFill>
                    </a:lnR>
                    <a:lnT w="12700" cmpd="sng">
                      <a:solidFill>
                        <a:srgbClr val="9F8351"/>
                      </a:solidFill>
                    </a:lnT>
                    <a:lnB w="12700" cmpd="sng">
                      <a:solidFill>
                        <a:srgbClr val="9F835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835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1346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6813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9D6435-7562-422F-999D-1BB89D995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02" y="0"/>
            <a:ext cx="12050597" cy="190500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оценивания метапредметных результатов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7959A34A-35A7-4693-A99A-8D0213204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45891152"/>
              </p:ext>
            </p:extLst>
          </p:nvPr>
        </p:nvGraphicFramePr>
        <p:xfrm>
          <a:off x="181313" y="766915"/>
          <a:ext cx="11970773" cy="609108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362634">
                  <a:extLst>
                    <a:ext uri="{9D8B030D-6E8A-4147-A177-3AD203B41FA5}">
                      <a16:colId xmlns:a16="http://schemas.microsoft.com/office/drawing/2014/main" xmlns="" val="2806021591"/>
                    </a:ext>
                  </a:extLst>
                </a:gridCol>
                <a:gridCol w="8608139">
                  <a:extLst>
                    <a:ext uri="{9D8B030D-6E8A-4147-A177-3AD203B41FA5}">
                      <a16:colId xmlns:a16="http://schemas.microsoft.com/office/drawing/2014/main" xmlns="" val="273536902"/>
                    </a:ext>
                  </a:extLst>
                </a:gridCol>
              </a:tblGrid>
              <a:tr h="407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оценивания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10795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Инструменты оценивания 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8867177"/>
                  </a:ext>
                </a:extLst>
              </a:tr>
              <a:tr h="2995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критического мышления, формулирование суждений (аргументация, рефлексия, оценивание, умозаключение и т.п.)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Написание эссе (фокусированное на предъявлении и развитии аргументации, рефлексивной оценке).</a:t>
                      </a: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Критический анализ ситуации.</a:t>
                      </a: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Критическая оценка изученной литературы.</a:t>
                      </a: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Ведение рефлексивного дневника.</a:t>
                      </a: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Подготовка сообщения \ выступления (фиксирующее проблему и способы ее разрешения).</a:t>
                      </a: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Подготовка \ написание статьи.</a:t>
                      </a: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Комментарии к статье, книге, монографии.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8523680"/>
                  </a:ext>
                </a:extLst>
              </a:tr>
              <a:tr h="2687616">
                <a:tc>
                  <a:txBody>
                    <a:bodyPr/>
                    <a:lstStyle/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проблем / планирование (определение или постановка проблемы, сбор и анализ данных, интерпретация, планирование экспериментов, применение теории и информации и т.п.)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Анализ ситуации \ случая.</a:t>
                      </a: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</a:t>
                      </a:r>
                      <a:r>
                        <a:rPr kumimoji="0" lang="ru-RU" sz="2000" u="none" strike="noStrike" kern="1200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Сценарирование</a:t>
                      </a:r>
                      <a:r>
                        <a:rPr kumimoji="0" lang="ru-RU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проблем.</a:t>
                      </a: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Моделирование ситуации.</a:t>
                      </a: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Групповая работа (коллективное обсуждение выделенной проблемы и поиск ее решения).</a:t>
                      </a: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Обсуждение и рефлексия с коллегами проблем \ опыта из собственных работ.</a:t>
                      </a: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Подготовка проекта исследовательской заявки по реальной проблеме.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6814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5362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BA80B0-C5EA-495B-9322-2FF6AEA5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6" y="-84841"/>
            <a:ext cx="12003463" cy="1989841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оценивания метапредметных результатов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B63E83D3-8A25-4095-BA6B-1467F5B42F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0820782"/>
              </p:ext>
            </p:extLst>
          </p:nvPr>
        </p:nvGraphicFramePr>
        <p:xfrm>
          <a:off x="110613" y="910079"/>
          <a:ext cx="11970774" cy="554736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461387">
                  <a:extLst>
                    <a:ext uri="{9D8B030D-6E8A-4147-A177-3AD203B41FA5}">
                      <a16:colId xmlns:a16="http://schemas.microsoft.com/office/drawing/2014/main" xmlns="" val="2860858951"/>
                    </a:ext>
                  </a:extLst>
                </a:gridCol>
                <a:gridCol w="7509387">
                  <a:extLst>
                    <a:ext uri="{9D8B030D-6E8A-4147-A177-3AD203B41FA5}">
                      <a16:colId xmlns:a16="http://schemas.microsoft.com/office/drawing/2014/main" xmlns="" val="2896542245"/>
                    </a:ext>
                  </a:extLst>
                </a:gridCol>
              </a:tblGrid>
              <a:tr h="187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оценивания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horzOverflow="overflow"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1079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Инструменты оценивания 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horzOverflow="overflow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4157346"/>
                  </a:ext>
                </a:extLst>
              </a:tr>
              <a:tr h="1420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действий \ демонстрация операций, техник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(вычисления, работа с текстами, использование оборудования, выполнение процедур, заполнение протоколов, выполнение инструкций и т.п.)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horzOverflow="overflow"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· Подготовка отчета по лабораторной работе.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· Демонстрация опыта \ эксперимента.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· Участие в ролевой игре.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· Использование программного обеспечения и видео.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· Подготовка презентационного плаката.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horzOverflow="overflow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8873763"/>
                  </a:ext>
                </a:extLst>
              </a:tr>
              <a:tr h="2818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\ развитие (самоуправление и саморазвитие)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(навыки индивидуальной и кооперативной работы, ответственность за свое учение и развитие, способность диагностировать собственные учебные потребности, осуществлять тайм-менеджмент, поиск учебных ресурсов для самооценки и т.п.)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R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Заключение и выполнение учебных контрактов (форма самоуправляемых проектов, в которых студенты формулируют проблему, проектируют и выполняют проект, оценивают свои достижения по независимым критериям).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 Создание портфолио.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 Осуществление самооценки.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 Написание автобиографии.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 Ведение рефлексивных дневников.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Взаимооценка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 Участие и оценивание групповых проектов.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 Взаимообучение.</a:t>
                      </a:r>
                      <a:endParaRPr kumimoji="0" lang="ru-RU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1164" marR="61164" marT="0" marB="0" horzOverflow="overflow">
                    <a:lnL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4177375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9728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6D14BA-0BB6-44F3-8FF3-099F3601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02" y="0"/>
            <a:ext cx="12050597" cy="190500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оценивания метапредметных результатов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3817C800-53B7-4677-9390-817CBE6F52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73197477"/>
              </p:ext>
            </p:extLst>
          </p:nvPr>
        </p:nvGraphicFramePr>
        <p:xfrm>
          <a:off x="141402" y="952500"/>
          <a:ext cx="11970774" cy="53797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461387">
                  <a:extLst>
                    <a:ext uri="{9D8B030D-6E8A-4147-A177-3AD203B41FA5}">
                      <a16:colId xmlns:a16="http://schemas.microsoft.com/office/drawing/2014/main" xmlns="" val="2710194251"/>
                    </a:ext>
                  </a:extLst>
                </a:gridCol>
                <a:gridCol w="7509387">
                  <a:extLst>
                    <a:ext uri="{9D8B030D-6E8A-4147-A177-3AD203B41FA5}">
                      <a16:colId xmlns:a16="http://schemas.microsoft.com/office/drawing/2014/main" xmlns="" val="767543735"/>
                    </a:ext>
                  </a:extLst>
                </a:gridCol>
              </a:tblGrid>
              <a:tr h="4277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оценивания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1079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Инструменты оценивания 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74" marR="4417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5186130"/>
                  </a:ext>
                </a:extLst>
              </a:tr>
              <a:tr h="1420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\ создание материалов (проектирование, визуализация, изобретение, создание, исполнение и т.п.)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9" marR="6823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Создание </a:t>
                      </a: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портфолио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sz="11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Подготовка презентации.</a:t>
                      </a:r>
                      <a:endParaRPr kumimoji="0" lang="ru-RU" sz="11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Представление </a:t>
                      </a:r>
                      <a:endParaRPr kumimoji="0" lang="ru-RU" sz="11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Участие в групповых проектах.</a:t>
                      </a:r>
                      <a:endParaRPr kumimoji="0" lang="ru-RU" sz="11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Участие в соревновании.</a:t>
                      </a:r>
                      <a:endParaRPr kumimoji="0" lang="ru-RU" sz="11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Проектирование и внедрение проекта.</a:t>
                      </a:r>
                      <a:endParaRPr kumimoji="0" lang="ru-RU" sz="11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Оценка качества исполнения.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239" marR="6823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025085"/>
                  </a:ext>
                </a:extLst>
              </a:tr>
              <a:tr h="2818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Коммуникация, взаимодействие (навыки вербальной, невербальной, письменной, устной , групповой коммуникации; навыки аргументации, защиты, переговоров, презентаций, интервьюирование и т.п.)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09" marR="530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Участие в групповой работе.</a:t>
                      </a: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Участие в дискуссии (дебатах, переговорах).</a:t>
                      </a: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Участие в ролевых играх.</a:t>
                      </a: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Подготовка письменной презентации (эссе, отчет, рефлексивный дневник и т.п.).</a:t>
                      </a: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Участие в публичной презентации с видеозаписью происходящего.</a:t>
                      </a:r>
                    </a:p>
                    <a:p>
                      <a:pPr marL="0" marR="0" lvl="0" indent="107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 Наблюдение или демонстрация реальных профессиональных навыков.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09" marR="5300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595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64179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047E8A-C379-4F1A-A067-5F354F490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203" y="0"/>
            <a:ext cx="9534410" cy="19050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ED68BB0-5AB9-4F69-BF2F-9128C0F60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594" y="697584"/>
            <a:ext cx="10787406" cy="5213638"/>
          </a:xfrm>
        </p:spPr>
        <p:txBody>
          <a:bodyPr/>
          <a:lstStyle/>
          <a:p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учебное сотрудничество различных уровней (учитель – ученик, ученик – ученик, ученик – группа).</a:t>
            </a:r>
          </a:p>
          <a:p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пополнять систему обучающих продуктивных заданий с опорой на:</a:t>
            </a:r>
          </a:p>
          <a:p>
            <a:endParaRPr lang="ru-RU" dirty="0"/>
          </a:p>
        </p:txBody>
      </p:sp>
      <p:sp>
        <p:nvSpPr>
          <p:cNvPr id="4" name="Горизонтальный свиток 7">
            <a:extLst>
              <a:ext uri="{FF2B5EF4-FFF2-40B4-BE49-F238E27FC236}">
                <a16:creationId xmlns:a16="http://schemas.microsoft.com/office/drawing/2014/main" xmlns="" id="{B2FCC34F-3542-41AF-93BE-7EFB5805A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4604" y="2097788"/>
            <a:ext cx="6840538" cy="161925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ЦЕННОСТНО-СМЫСЛОВЫЕ УСТАНОВКИ </a:t>
            </a: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 мере возможности </a:t>
            </a:r>
            <a:r>
              <a:rPr lang="ru-RU" sz="2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для каждой темы</a:t>
            </a:r>
          </a:p>
        </p:txBody>
      </p:sp>
      <p:sp>
        <p:nvSpPr>
          <p:cNvPr id="5" name="Горизонтальный свиток 4">
            <a:extLst>
              <a:ext uri="{FF2B5EF4-FFF2-40B4-BE49-F238E27FC236}">
                <a16:creationId xmlns:a16="http://schemas.microsoft.com/office/drawing/2014/main" xmlns="" id="{97425149-727A-4C8D-B7DB-896BFDAB40E3}"/>
              </a:ext>
            </a:extLst>
          </p:cNvPr>
          <p:cNvSpPr/>
          <p:nvPr/>
        </p:nvSpPr>
        <p:spPr bwMode="auto">
          <a:xfrm>
            <a:off x="3096200" y="3497991"/>
            <a:ext cx="7905136" cy="161925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СОТРУДНИЧЕСТВО, РАЗРЕШЕНИЕ ПРОБЛЕМ,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САМОРЕГУЛЯЦИЮ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хотя бы одно задание</a:t>
            </a:r>
          </a:p>
          <a:p>
            <a:pPr algn="ctr"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(например, проектного типа) для каждой темы</a:t>
            </a:r>
          </a:p>
        </p:txBody>
      </p:sp>
      <p:sp>
        <p:nvSpPr>
          <p:cNvPr id="6" name="Горизонтальный свиток 5">
            <a:extLst>
              <a:ext uri="{FF2B5EF4-FFF2-40B4-BE49-F238E27FC236}">
                <a16:creationId xmlns:a16="http://schemas.microsoft.com/office/drawing/2014/main" xmlns="" id="{0AC93BE4-14AA-4B89-B3F6-2D2AAFCCCE8A}"/>
              </a:ext>
            </a:extLst>
          </p:cNvPr>
          <p:cNvSpPr/>
          <p:nvPr/>
        </p:nvSpPr>
        <p:spPr bwMode="auto">
          <a:xfrm>
            <a:off x="4763729" y="5117241"/>
            <a:ext cx="7428271" cy="1619250"/>
          </a:xfrm>
          <a:prstGeom prst="horizontalScroll">
            <a:avLst>
              <a:gd name="adj" fmla="val 9556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РЕФЛЕКСИЮ, КОММУНИКАЦИЮ, ИКТ,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САМОСТОЯТЕЛЬНОЕ ПОПОЛНЕНИЕ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ИНТЕГРАЦИЮ ЗНАНИЙ </a:t>
            </a: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 40% - 50% учебных заданий для каждой темы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4112545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ECC9B0-6DDA-4D27-9EEC-02C543C1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6" y="0"/>
            <a:ext cx="12003463" cy="19050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деятельности по формированию у учащихся  метапредметных результатов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C81EF315-C470-44E5-8D59-5327FE46F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5240752"/>
              </p:ext>
            </p:extLst>
          </p:nvPr>
        </p:nvGraphicFramePr>
        <p:xfrm>
          <a:off x="117986" y="1241228"/>
          <a:ext cx="12074013" cy="550993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205872">
                  <a:extLst>
                    <a:ext uri="{9D8B030D-6E8A-4147-A177-3AD203B41FA5}">
                      <a16:colId xmlns:a16="http://schemas.microsoft.com/office/drawing/2014/main" xmlns="" val="81448451"/>
                    </a:ext>
                  </a:extLst>
                </a:gridCol>
                <a:gridCol w="9868141">
                  <a:extLst>
                    <a:ext uri="{9D8B030D-6E8A-4147-A177-3AD203B41FA5}">
                      <a16:colId xmlns:a16="http://schemas.microsoft.com/office/drawing/2014/main" xmlns="" val="341373639"/>
                    </a:ext>
                  </a:extLst>
                </a:gridCol>
              </a:tblGrid>
              <a:tr h="15585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регулятивные УУД, с помощью которых учащиеся:</a:t>
                      </a: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 организуют рабочее место. Следуют плану внеучебной и учебной деятельности. Определяют цель работы с помощью педагога. Следуют инструкциям преподавателя, алгоритмам, описывающим стандартные действия. Определяют план решения задач на уроках, в рамках внеклассной деятельности, в различных жизненных ситуациях в процессе взаимодействия с педагогом. Корректируют выполнение заданий.</a:t>
                      </a: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8583974"/>
                  </a:ext>
                </a:extLst>
              </a:tr>
              <a:tr h="21329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познавательные УУД, с помощью которых учащиеся:</a:t>
                      </a: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Ориентируются в текстовых материалах. Самостоятельно ищут необходимую информацию для решения задач в таблицах, словарях, справочниках, размещенных в учебниках. Ориентируются в схемах, рисунках, представленных в текстах.</a:t>
                      </a:r>
                    </a:p>
                    <a:p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Кратко и подробно пересказывают прослушанный или прочитанный материал, составляют простые планы. Объясняют смысл названий произведений, их связь с содержанием текстов. Группируют и сравнивают предметы и объекты по нескольким признакам</a:t>
                      </a: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1303782"/>
                  </a:ext>
                </a:extLst>
              </a:tr>
              <a:tr h="166945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коммуникативные УУД, с помощью которых учащиеся:</a:t>
                      </a: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Соблюдают в повседневной жизни правила и нормы этикета при общении. Читают про себя и вслух тексты из учебников, научно-популярных и художественных книг, понимают содержание, в том числе по заголовку. Оформляют свои мысли письменно или устно, учитывая собственные школьные и жизненные речевые ситуации. </a:t>
                      </a:r>
                    </a:p>
                    <a:p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Участвуют в диалогах</a:t>
                      </a:r>
                    </a:p>
                  </a:txBody>
                  <a:tcPr>
                    <a:lnL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1499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984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97DE0A-8AE6-49CD-8D56-391320FA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61" y="133916"/>
            <a:ext cx="10834540" cy="128089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«метапредмет», «метапредметность»</a:t>
            </a:r>
            <a:endParaRPr lang="ru-RU" sz="40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FE3BFA99-279E-4F03-99EC-53103731B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890755"/>
              </p:ext>
            </p:extLst>
          </p:nvPr>
        </p:nvGraphicFramePr>
        <p:xfrm>
          <a:off x="61414" y="1127760"/>
          <a:ext cx="12069171" cy="5730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31185">
                  <a:extLst>
                    <a:ext uri="{9D8B030D-6E8A-4147-A177-3AD203B41FA5}">
                      <a16:colId xmlns:a16="http://schemas.microsoft.com/office/drawing/2014/main" xmlns="" val="2275699056"/>
                    </a:ext>
                  </a:extLst>
                </a:gridCol>
                <a:gridCol w="7737986">
                  <a:extLst>
                    <a:ext uri="{9D8B030D-6E8A-4147-A177-3AD203B41FA5}">
                      <a16:colId xmlns:a16="http://schemas.microsoft.com/office/drawing/2014/main" xmlns="" val="1677798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Аристотель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ввел понятия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927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педагогической практики с</a:t>
                      </a:r>
                      <a:r>
                        <a:rPr lang="ru-RU" sz="20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XVII века</a:t>
                      </a:r>
                      <a:endParaRPr lang="ru-RU" sz="200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1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1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бурное развитие научного знания, образовательные модели, ориентированные на воспроизводство и закрепление результатов развития отдельных научных дисциплин и подготовку специалистов под конкретные области знания: </a:t>
                      </a:r>
                      <a:endParaRPr lang="ru-RU" sz="2000" b="0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учащийся с трудом связывает для себя систему понятий одного учебного предмета с системой понятий другого.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2150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подход к педагогическому процессу</a:t>
                      </a:r>
                    </a:p>
                    <a:p>
                      <a:pPr algn="l"/>
                      <a:r>
                        <a:rPr lang="ru-RU" sz="20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отечественной педагогике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метапредметный подход получил развитие в конце XX века - в работах Ю.В. Громыко, А.В. Хуторского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9334602"/>
                  </a:ext>
                </a:extLst>
              </a:tr>
              <a:tr h="8999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 год - 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 образования: качественно новый </a:t>
                      </a:r>
                      <a:r>
                        <a:rPr lang="ru-RU" sz="20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подход к педагогическому процессу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из ориентиров новых образовательных стандартов: </a:t>
                      </a:r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метапредметы  -новая специфическая форма обучения. Формируется поверх традиционных общих дисциплин.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6677081"/>
                  </a:ext>
                </a:extLst>
              </a:tr>
              <a:tr h="3759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 </a:t>
                      </a:r>
                      <a:r>
                        <a:rPr lang="ru-RU" sz="20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метапредметного подхода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мыследеятельностный вид интеграции материала; рефлексивная форма отношений к базовым элементам мышления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4778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метапредметный подход в образовании и метапредметные образовательные технологии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разработаны с целью решить проблему разобщенности, оторванности друг от друга разных научных дисциплин и, как следствие, учебных предметов.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1154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5992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40FBEB-542B-4B59-9F3F-92FDC8C8A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569" y="199903"/>
            <a:ext cx="10492033" cy="596522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 результаты тесно связаны со всеми направлениями собственно образовательной и воспитательной работы</a:t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Метапредметные результаты имеют ключевое значение для формирования необходимых навыков у школьников любого возраста</a:t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Метапредметы выражают идею рефлективности относительно всех дисциплин</a:t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877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0F747B-9897-4144-BDAD-DDD54F12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3" y="0"/>
            <a:ext cx="11994037" cy="6504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как индикатор качественного образования</a:t>
            </a:r>
            <a:endParaRPr lang="ru-RU" sz="40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6B83DB0E-1A21-48B7-B215-C87F1B9B6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4692306"/>
              </p:ext>
            </p:extLst>
          </p:nvPr>
        </p:nvGraphicFramePr>
        <p:xfrm>
          <a:off x="84841" y="518160"/>
          <a:ext cx="12107159" cy="6339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98623">
                  <a:extLst>
                    <a:ext uri="{9D8B030D-6E8A-4147-A177-3AD203B41FA5}">
                      <a16:colId xmlns:a16="http://schemas.microsoft.com/office/drawing/2014/main" xmlns="" val="1243792192"/>
                    </a:ext>
                  </a:extLst>
                </a:gridCol>
                <a:gridCol w="7808536">
                  <a:extLst>
                    <a:ext uri="{9D8B030D-6E8A-4147-A177-3AD203B41FA5}">
                      <a16:colId xmlns:a16="http://schemas.microsoft.com/office/drawing/2014/main" xmlns="" val="1044555668"/>
                    </a:ext>
                  </a:extLst>
                </a:gridCol>
              </a:tblGrid>
              <a:tr h="471948">
                <a:tc>
                  <a:txBody>
                    <a:bodyPr/>
                    <a:lstStyle/>
                    <a:p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знания на протяжении веков проверялись контрольно-измерительными материалами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выпускники показывали хорошие результаты: школьники воспроизводили информацию, отраженную в учебниках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5087449"/>
                  </a:ext>
                </a:extLst>
              </a:tr>
              <a:tr h="264589">
                <a:tc>
                  <a:txBody>
                    <a:bodyPr/>
                    <a:lstStyle/>
                    <a:p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международные исследования TIMSS и PISA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наличие знаний не гарантирует применения их учеником в конкретной ситуации при решении практических задач 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1346391"/>
                  </a:ext>
                </a:extLst>
              </a:tr>
              <a:tr h="942914">
                <a:tc>
                  <a:txBody>
                    <a:bodyPr/>
                    <a:lstStyle/>
                    <a:p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исследование PISA: оценка обладания учащимися знаниями и умениями, необходимыми для жизни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российские школьники испытывают затруднения при решении конкретных жизненных задач. 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7145581"/>
                  </a:ext>
                </a:extLst>
              </a:tr>
              <a:tr h="484813">
                <a:tc>
                  <a:txBody>
                    <a:bodyPr/>
                    <a:lstStyle/>
                    <a:p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международный рейтинг участников PISA 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за 15 лет исследований Россия теряет почти 20 мест в рейтинге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7362585"/>
                  </a:ext>
                </a:extLst>
              </a:tr>
              <a:tr h="484813">
                <a:tc>
                  <a:txBody>
                    <a:bodyPr/>
                    <a:lstStyle/>
                    <a:p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российские школьники уступают своим сверстникам из многих стран мира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в умении работать с информацией, «увязывать» свой жизненный опыт с приобретаемой в школе системой знаний, решать практические, социально- и </a:t>
                      </a:r>
                      <a:r>
                        <a:rPr lang="ru-RU" sz="2000" b="0" i="0" u="none" strike="noStrike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личностнозначимые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 проблемы: проводить наблюдения, строить на их основе гипотезы, делать выводы и заключения, проверять предположения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6911542"/>
                  </a:ext>
                </a:extLst>
              </a:tr>
              <a:tr h="484813">
                <a:tc>
                  <a:txBody>
                    <a:bodyPr/>
                    <a:lstStyle/>
                    <a:p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типичные ошибки проверочных и итоговых работ, проводимых в школах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ученики не умеют правильно определять суть вопроса, с трудом определяют главное, плохо ориентируются в структуре задания, не умеют составлять план своей работы, а затем её анализировать согласно предложенным критериям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7561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2020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F47962-6441-4E6D-98AF-7F131525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8825" y="1074655"/>
            <a:ext cx="5841548" cy="569378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К.Д. Ушинский</a:t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деле обучения и воспитания, во всем школьном деле ничего нельзя улучшить, минуя голову учителя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EB9FD2-0E2C-4277-8220-5DDD3AECD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70" y="1074656"/>
            <a:ext cx="5260157" cy="5783344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Элберт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Грин Хаббард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обучения ребенка состоит в том, чтобы сделать его способным развиваться дальше без помощи учителя</a:t>
            </a:r>
          </a:p>
          <a:p>
            <a:endParaRPr lang="ru-RU" dirty="0"/>
          </a:p>
        </p:txBody>
      </p:sp>
      <p:pic>
        <p:nvPicPr>
          <p:cNvPr id="4" name="Picture 2" descr="http://rmparchive.com/images/hosting/600Border/LC2419-600Border.jpg">
            <a:extLst>
              <a:ext uri="{FF2B5EF4-FFF2-40B4-BE49-F238E27FC236}">
                <a16:creationId xmlns:a16="http://schemas.microsoft.com/office/drawing/2014/main" xmlns="" id="{0497E124-1EA6-40E6-A76B-5FDA70CD4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13829" cy="33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xix-vek.ru/dict/item/f00/s00/e0000116/pic/000000.jpg">
            <a:extLst>
              <a:ext uri="{FF2B5EF4-FFF2-40B4-BE49-F238E27FC236}">
                <a16:creationId xmlns:a16="http://schemas.microsoft.com/office/drawing/2014/main" xmlns="" id="{4E6F716B-0B77-40DE-AA28-573E49EE2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3370" y="0"/>
            <a:ext cx="2757003" cy="33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737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D03F72-9C71-43A7-B7E9-41D6D1FDC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947" y="0"/>
            <a:ext cx="9694666" cy="19050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учебные действия</a:t>
            </a:r>
            <a:r>
              <a:rPr lang="ru-RU" dirty="0"/>
              <a:t> 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9DAB7E8D-5736-4B05-9A46-0C80CF269A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16968282"/>
              </p:ext>
            </p:extLst>
          </p:nvPr>
        </p:nvGraphicFramePr>
        <p:xfrm>
          <a:off x="0" y="525226"/>
          <a:ext cx="12192000" cy="6332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2045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DE9D797-7F38-49B7-8E01-E233F5AE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4268" y="1"/>
            <a:ext cx="12097732" cy="764432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6E9695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ПЛАНИРУЕМЫЕ МЕТАПРЕДМЕТНЫЕ РЕЗУЛЬТАТЫ</a:t>
            </a:r>
          </a:p>
        </p:txBody>
      </p:sp>
      <p:sp>
        <p:nvSpPr>
          <p:cNvPr id="5" name="AutoShape 10">
            <a:extLst>
              <a:ext uri="{FF2B5EF4-FFF2-40B4-BE49-F238E27FC236}">
                <a16:creationId xmlns:a16="http://schemas.microsoft.com/office/drawing/2014/main" xmlns="" id="{7D6B0E05-5C71-4921-880E-762D95F75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66" y="895547"/>
            <a:ext cx="3480618" cy="132971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</a:t>
            </a:r>
          </a:p>
        </p:txBody>
      </p:sp>
      <p:sp>
        <p:nvSpPr>
          <p:cNvPr id="6" name="AutoShape 11">
            <a:extLst>
              <a:ext uri="{FF2B5EF4-FFF2-40B4-BE49-F238E27FC236}">
                <a16:creationId xmlns:a16="http://schemas.microsoft.com/office/drawing/2014/main" xmlns="" id="{E0CA71BC-8F9E-440D-98E2-D44874FF5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08" y="2857223"/>
            <a:ext cx="3480619" cy="177552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навыки и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сотрудничества</a:t>
            </a:r>
            <a:endParaRPr lang="ru-RU" alt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xmlns="" id="{64CD30F8-A38E-485B-93F6-28A038C8C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03" y="5132081"/>
            <a:ext cx="3480619" cy="165521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общеучебные</a:t>
            </a: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т.ч. – </a:t>
            </a:r>
            <a:r>
              <a:rPr lang="ru-RU" alt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знаково</a:t>
            </a:r>
            <a:r>
              <a:rPr lang="en-US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-символические,</a:t>
            </a:r>
            <a:r>
              <a:rPr lang="en-US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логические, </a:t>
            </a:r>
            <a:r>
              <a:rPr lang="en-US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и решение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88E9312D-32F9-4269-BA84-F77656F478B1}"/>
              </a:ext>
            </a:extLst>
          </p:cNvPr>
          <p:cNvGrpSpPr/>
          <p:nvPr/>
        </p:nvGrpSpPr>
        <p:grpSpPr>
          <a:xfrm>
            <a:off x="3641127" y="795626"/>
            <a:ext cx="8550874" cy="1485440"/>
            <a:chOff x="6726680" y="111297"/>
            <a:chExt cx="5483292" cy="2877095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4FA8818A-FB5F-4F2A-B4A1-439FBD93AE19}"/>
                </a:ext>
              </a:extLst>
            </p:cNvPr>
            <p:cNvSpPr/>
            <p:nvPr/>
          </p:nvSpPr>
          <p:spPr>
            <a:xfrm>
              <a:off x="6726680" y="111297"/>
              <a:ext cx="5465319" cy="2877095"/>
            </a:xfrm>
            <a:prstGeom prst="rect">
              <a:avLst/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082B51F-7535-44CC-9F8D-74FAE8AF385C}"/>
                </a:ext>
              </a:extLst>
            </p:cNvPr>
            <p:cNvSpPr txBox="1"/>
            <p:nvPr/>
          </p:nvSpPr>
          <p:spPr>
            <a:xfrm>
              <a:off x="6744653" y="442521"/>
              <a:ext cx="5465319" cy="2381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1" kern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Регулятивные универсальные учебные действия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0" i="0" u="none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Умения ОРГАНИЗОВЫВАТЬ свою деятельность. Отражают способность обучающегося строить учебно-познавательную деятельность, учитывая все ее компоненты (цель, мотив, прогноз, средства, контроль, оценка).</a:t>
              </a: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406FB122-1A6A-4672-8F2E-A76F16919256}"/>
              </a:ext>
            </a:extLst>
          </p:cNvPr>
          <p:cNvGrpSpPr/>
          <p:nvPr/>
        </p:nvGrpSpPr>
        <p:grpSpPr>
          <a:xfrm>
            <a:off x="3643203" y="2225256"/>
            <a:ext cx="8462638" cy="2708065"/>
            <a:chOff x="6770566" y="4480476"/>
            <a:chExt cx="6109590" cy="3062888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B47DA454-8C78-4A9B-9E83-BC1741BFD434}"/>
                </a:ext>
              </a:extLst>
            </p:cNvPr>
            <p:cNvSpPr/>
            <p:nvPr/>
          </p:nvSpPr>
          <p:spPr>
            <a:xfrm>
              <a:off x="6770566" y="4621795"/>
              <a:ext cx="6109590" cy="2921569"/>
            </a:xfrm>
            <a:prstGeom prst="rect">
              <a:avLst/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A18F99F-5B47-451F-A5E9-8C5E30B27801}"/>
                </a:ext>
              </a:extLst>
            </p:cNvPr>
            <p:cNvSpPr txBox="1"/>
            <p:nvPr/>
          </p:nvSpPr>
          <p:spPr>
            <a:xfrm>
              <a:off x="6925041" y="4480476"/>
              <a:ext cx="5769210" cy="26735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i="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1244600">
                <a:spcBef>
                  <a:spcPct val="0"/>
                </a:spcBef>
              </a:pPr>
              <a:r>
                <a:rPr lang="ru-RU" sz="2400" b="1" i="0" kern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Коммуникативные </a:t>
              </a:r>
              <a:r>
                <a: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универсальные учебные действия</a:t>
              </a:r>
              <a:endParaRPr lang="ru-RU" sz="2400" b="1" i="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0" i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Умения ОБЩАТЬСЯ, взаимодействовать с людьми: умение слышать, слушать и понимать партнера, планировать и согласованно выполнять совместную деятельность, распределять роли, взаимно контролировать действия друг друга, уметь договариваться, вести дискуссию, правильно выражать свои мысли, оказывать поддержку друг другу и эффективно сотрудничать с учителем, со сверстниками; самостоятельно организовывать речевую деятельность в устной и письменной форме</a:t>
              </a:r>
              <a:r>
                <a:rPr lang="ru-RU" sz="1800" b="0" i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A8AA9A8D-ED65-43D2-B526-7C72375F812D}"/>
              </a:ext>
            </a:extLst>
          </p:cNvPr>
          <p:cNvGrpSpPr/>
          <p:nvPr/>
        </p:nvGrpSpPr>
        <p:grpSpPr>
          <a:xfrm>
            <a:off x="3669155" y="5002561"/>
            <a:ext cx="8462638" cy="1855438"/>
            <a:chOff x="285765" y="3329943"/>
            <a:chExt cx="5523615" cy="2845668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0E296601-D5AA-415E-977C-EC8F6ECDC360}"/>
                </a:ext>
              </a:extLst>
            </p:cNvPr>
            <p:cNvSpPr/>
            <p:nvPr/>
          </p:nvSpPr>
          <p:spPr>
            <a:xfrm>
              <a:off x="285765" y="3329943"/>
              <a:ext cx="5523615" cy="2845668"/>
            </a:xfrm>
            <a:prstGeom prst="rect">
              <a:avLst/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221E393-8B48-4E0C-964A-1E99C4737B13}"/>
                </a:ext>
              </a:extLst>
            </p:cNvPr>
            <p:cNvSpPr txBox="1"/>
            <p:nvPr/>
          </p:nvSpPr>
          <p:spPr>
            <a:xfrm>
              <a:off x="285765" y="3329943"/>
              <a:ext cx="5523615" cy="1756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spcBef>
                  <a:spcPct val="0"/>
                </a:spcBef>
              </a:pPr>
              <a:endParaRPr lang="ru-RU" sz="2400" b="1" i="0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1244600">
                <a:spcBef>
                  <a:spcPct val="0"/>
                </a:spcBef>
              </a:pPr>
              <a:endPara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1244600">
                <a:spcBef>
                  <a:spcPct val="0"/>
                </a:spcBef>
              </a:pPr>
              <a:r>
                <a:rPr lang="ru-RU" sz="2400" b="1" i="0" kern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Познавательные </a:t>
              </a:r>
              <a:r>
                <a: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универсальные учебные действия</a:t>
              </a:r>
              <a:r>
                <a:rPr lang="ru-RU" sz="2400" b="1" i="0" kern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0" i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Умения результативно МЫСЛИТЬ и работать с ИНФОРМАЦИЕЙ в современном мире.    Система способов познания окружающего мира, построения самостоятельного процесса поиска, исследования и совокупность операций по обработке, систематизации, обобщению и использованию полученной информации</a:t>
              </a:r>
              <a:r>
                <a:rPr lang="ru-RU" sz="2000" b="1" i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1676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4E3DE4-F88D-4C0A-8614-3DFF116FC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741" y="0"/>
            <a:ext cx="10118872" cy="190500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 результаты и их специфика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B1C9C12-0106-4154-862E-6673207DD152}"/>
              </a:ext>
            </a:extLst>
          </p:cNvPr>
          <p:cNvSpPr/>
          <p:nvPr/>
        </p:nvSpPr>
        <p:spPr>
          <a:xfrm>
            <a:off x="540471" y="1244338"/>
            <a:ext cx="5081047" cy="56136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 результаты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обобщенные способы деятельности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применимые в рамках образовательного процесса и в реальных жизненных ситуациях (универсальные учебные действия -  познавательные, коммуникативные – и способы регуляции деятельности - планирование, контроль и коррекция)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20A43F5-DD88-4386-9052-D0C3841BA1B0}"/>
              </a:ext>
            </a:extLst>
          </p:cNvPr>
          <p:cNvSpPr/>
          <p:nvPr/>
        </p:nvSpPr>
        <p:spPr>
          <a:xfrm>
            <a:off x="6202836" y="1244338"/>
            <a:ext cx="5448693" cy="56136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 результаты – это, по сути,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ориентировочные действия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Они формируют психологическую основу и выступают как важнейшее условие успешности при решении школьниками поставленных перед ними задач. По своей природе они выступают как особые результаты каждого ребенка: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их развития может подвергаться качественному измерению и анализу </a:t>
            </a:r>
          </a:p>
        </p:txBody>
      </p:sp>
    </p:spTree>
    <p:extLst>
      <p:ext uri="{BB962C8B-B14F-4D97-AF65-F5344CB8AC3E}">
        <p14:creationId xmlns:p14="http://schemas.microsoft.com/office/powerpoint/2010/main" xmlns="" val="345118016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1717</TotalTime>
  <Words>3555</Words>
  <Application>Microsoft Office PowerPoint</Application>
  <PresentationFormat>Произвольный</PresentationFormat>
  <Paragraphs>426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Легкий дым</vt:lpstr>
      <vt:lpstr>Оценка  метапредметных результатов обучающихся</vt:lpstr>
      <vt:lpstr>Стандарт устанавливает требования к результатам освоения обучающимися основной образовательной программы</vt:lpstr>
      <vt:lpstr>Возникновение понятия «универсальные учебные действия»</vt:lpstr>
      <vt:lpstr>Понятие «метапредмет», «метапредметность»</vt:lpstr>
      <vt:lpstr>Знания как индикатор качественного образования</vt:lpstr>
      <vt:lpstr>     К.Д. Ушинский  В деле обучения и воспитания, во всем школьном деле ничего нельзя улучшить, минуя голову учителя </vt:lpstr>
      <vt:lpstr>Универсальные учебные действия </vt:lpstr>
      <vt:lpstr>ПЛАНИРУЕМЫЕ МЕТАПРЕДМЕТНЫЕ РЕЗУЛЬТАТЫ</vt:lpstr>
      <vt:lpstr>Метапредметные результаты и их специфика</vt:lpstr>
      <vt:lpstr>Особенности метапредметных результатов  на каждом этапе обучения</vt:lpstr>
      <vt:lpstr>Преемственность начальной, основной и старшей школы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Оценивание достижений выпускников основной школы</vt:lpstr>
      <vt:lpstr>Метапредметные результаты выпускника школы</vt:lpstr>
      <vt:lpstr>Достижение метапредметных результатов</vt:lpstr>
      <vt:lpstr>Инструменты достижения метапредметных результатов.  Метапредметный подход в деятельности учителя</vt:lpstr>
      <vt:lpstr>Инструменты достижения метапредметных результатов. Междисциплинарные программы</vt:lpstr>
      <vt:lpstr>Инструменты достижения метапредметных результатов. Метапредметы</vt:lpstr>
      <vt:lpstr>Инструменты достижения метапредметных результатов. Метапредметный урок </vt:lpstr>
      <vt:lpstr>Инструменты достижения метапредметных результатов. Метапредметный урок </vt:lpstr>
      <vt:lpstr>Инструменты достижения метапредметных результатов. Метапредметность в традиционном уроке</vt:lpstr>
      <vt:lpstr>Средства достижения метапредметных результатов</vt:lpstr>
      <vt:lpstr>Осознанность</vt:lpstr>
      <vt:lpstr>Функции оценивания метапредметных результатов</vt:lpstr>
      <vt:lpstr>Оценивание: современные  тенденции</vt:lpstr>
      <vt:lpstr>Особенности оценки метапредметных результатов</vt:lpstr>
      <vt:lpstr>Слайд 33</vt:lpstr>
      <vt:lpstr>Система оценки метапредметных образовательных достижений привязана к осваиваемому предметному учебному материалу: не темам, а способам действия</vt:lpstr>
      <vt:lpstr>Инструменты оценивания метапредметных результатов</vt:lpstr>
      <vt:lpstr>Инструменты оценивания метапредметных результатов</vt:lpstr>
      <vt:lpstr>Инструменты оценивания метапредметных результатов</vt:lpstr>
      <vt:lpstr>Что делать?</vt:lpstr>
      <vt:lpstr>Итоги деятельности по формированию у учащихся  метапредметных результатов</vt:lpstr>
      <vt:lpstr>- Метапредметные результаты тесно связаны со всеми направлениями собственно образовательной и воспитательной работы  - Метапредметные результаты имеют ключевое значение для формирования необходимых навыков у школьников любого возраста  - Метапредметы выражают идею рефлективности относительно всех дисциплин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 метапредметных результатов обучающихся</dc:title>
  <dc:creator>user</dc:creator>
  <cp:lastModifiedBy>Пользователь</cp:lastModifiedBy>
  <cp:revision>21</cp:revision>
  <dcterms:created xsi:type="dcterms:W3CDTF">2020-03-12T04:58:40Z</dcterms:created>
  <dcterms:modified xsi:type="dcterms:W3CDTF">2020-03-25T15:27:35Z</dcterms:modified>
</cp:coreProperties>
</file>