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99" r:id="rId2"/>
    <p:sldId id="306" r:id="rId3"/>
    <p:sldId id="305" r:id="rId4"/>
    <p:sldId id="300" r:id="rId5"/>
    <p:sldId id="303" r:id="rId6"/>
    <p:sldId id="307" r:id="rId7"/>
    <p:sldId id="308" r:id="rId8"/>
    <p:sldId id="302" r:id="rId9"/>
    <p:sldId id="310" r:id="rId10"/>
    <p:sldId id="311" r:id="rId11"/>
    <p:sldId id="312" r:id="rId12"/>
    <p:sldId id="314" r:id="rId13"/>
    <p:sldId id="31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26CC1"/>
    <a:srgbClr val="EFF5FF"/>
    <a:srgbClr val="C9FFFF"/>
    <a:srgbClr val="B9F0F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83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37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7651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0429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5076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8846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973112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99896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2296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5878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0571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544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251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3883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8589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8936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5038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0718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61D4B-22B9-4E50-ABCB-64B21C82E5DF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F7473FE-6E51-4E5F-83BC-C11EDF2F22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564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7dU4/G9z69rEP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hyperlink" Target="https://cloud.mail.ru/public/WFQF/2bKtSydca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hyperlink" Target="http://www.sev-centr.ru/raboty-uchastnikov-vserossiyskogo-zaochnogo-konkursa-semeynykh-videorolikov.html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youtu.be/DucKN2DT0D0" TargetMode="External"/><Relationship Id="rId5" Type="http://schemas.openxmlformats.org/officeDocument/2006/relationships/hyperlink" Target="https://cloud.mail.ru/public/3uvU/3jq7VSix7" TargetMode="External"/><Relationship Id="rId4" Type="http://schemas.openxmlformats.org/officeDocument/2006/relationships/hyperlink" Target="https://docs.google.com/forms/d/e/1FAIpQLSdfTDdUWxx8WRvcP3I7d4Lo-CiyLt-fZ8Oc1zLI2gZXG4V6GQ/viewform?usp=sf_link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s://youtu.be/KVHAo4gMG5M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loud.mail.ru/public/4SzT/x7QVcWJ4v" TargetMode="External"/><Relationship Id="rId5" Type="http://schemas.openxmlformats.org/officeDocument/2006/relationships/hyperlink" Target="https://cloud.mail.ru/public/vFJV/XyrS26hns" TargetMode="External"/><Relationship Id="rId4" Type="http://schemas.openxmlformats.org/officeDocument/2006/relationships/hyperlink" Target="https://forms.gle/FCAsYUne5h3PZzbRA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ev-centr.ru/news/1304.html" TargetMode="External"/><Relationship Id="rId3" Type="http://schemas.openxmlformats.org/officeDocument/2006/relationships/hyperlink" Target="http://www.sev-centr.ru/news/1357.html" TargetMode="External"/><Relationship Id="rId7" Type="http://schemas.openxmlformats.org/officeDocument/2006/relationships/hyperlink" Target="http://www.sev-centr.ru/news/1319.html" TargetMode="External"/><Relationship Id="rId2" Type="http://schemas.openxmlformats.org/officeDocument/2006/relationships/hyperlink" Target="http://www.sev-centr.ru/news/1368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sev-centr.ru/news/1321.html" TargetMode="External"/><Relationship Id="rId5" Type="http://schemas.openxmlformats.org/officeDocument/2006/relationships/hyperlink" Target="http://www.sev-centr.ru/news/1344.html" TargetMode="External"/><Relationship Id="rId4" Type="http://schemas.openxmlformats.org/officeDocument/2006/relationships/hyperlink" Target="http://www.sev-centr.ru/news/1356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>
            <a:extLst>
              <a:ext uri="{FF2B5EF4-FFF2-40B4-BE49-F238E27FC236}">
                <a16:creationId xmlns:a16="http://schemas.microsoft.com/office/drawing/2014/main" xmlns="" id="{711876F5-8E50-4A4C-B371-F17EF451C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730" y="2319455"/>
            <a:ext cx="10363200" cy="122862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«Всероссийский конкурс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«Страницы истории в каждой строке»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6058" y="4313048"/>
            <a:ext cx="10210800" cy="1839511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просвещения Российской Федерации №384 от 29.06.2021года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«Об утверждении перечня юридических лиц ‒победителей конкурсного отбора на предоставление грантов в форме субсидий из федерального бюджета некоммерческим организациям на проведение всероссийских, окружных и межрегиональных мероприятий в сфере патриотического воспитания с участием детей и молодежи в рамках </a:t>
            </a:r>
            <a:r>
              <a:rPr lang="ru-RU" sz="2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проекта «Патриотическое воспитание граждан  Российской Федерации», национального проекта «Образование».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4569" y="295052"/>
            <a:ext cx="6543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образовательное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города Севастополя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«Институт развития образования»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к\Desktop\Логотип ИР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58" y="168771"/>
            <a:ext cx="2872708" cy="1679670"/>
          </a:xfrm>
          <a:prstGeom prst="rect">
            <a:avLst/>
          </a:prstGeom>
          <a:noFill/>
        </p:spPr>
      </p:pic>
      <p:pic>
        <p:nvPicPr>
          <p:cNvPr id="1027" name="Picture 3" descr="C:\Users\пк\Desktop\¦Ю¦-TА¦-¦¬¦-¦-¦-¦-¦¬¦¦_¦¬¦-¦¦¦-_TЖ¦-¦¦TВ_¦-¦- ¦-¦¦¦¬_¦¬¦¦¦-.jpg"/>
          <p:cNvPicPr>
            <a:picLocks noChangeAspect="1" noChangeArrowheads="1"/>
          </p:cNvPicPr>
          <p:nvPr/>
        </p:nvPicPr>
        <p:blipFill>
          <a:blip r:embed="rId3"/>
          <a:srcRect l="6387" t="18705" r="4648" b="18791"/>
          <a:stretch>
            <a:fillRect/>
          </a:stretch>
        </p:blipFill>
        <p:spPr bwMode="auto">
          <a:xfrm>
            <a:off x="9685867" y="115844"/>
            <a:ext cx="2369802" cy="166493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66058" y="5749613"/>
            <a:ext cx="95093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Соглашение № 073-15-2021-1063 от 01июля 2021 года между Министерством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Просвещения </a:t>
            </a:r>
            <a:r>
              <a:rPr lang="ru-RU" dirty="0" err="1" smtClean="0">
                <a:solidFill>
                  <a:schemeClr val="bg1"/>
                </a:solidFill>
              </a:rPr>
              <a:t>Российскои</a:t>
            </a:r>
            <a:r>
              <a:rPr lang="ru-RU" dirty="0" smtClean="0">
                <a:solidFill>
                  <a:schemeClr val="bg1"/>
                </a:solidFill>
              </a:rPr>
              <a:t>̆ Федерации и ГАОУ ПО ИРО г. Севастополя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035" y="195942"/>
            <a:ext cx="8596668" cy="68580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Продукты проекта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/>
          <a:srcRect l="52210" t="27658" r="-1"/>
          <a:stretch/>
        </p:blipFill>
        <p:spPr bwMode="auto">
          <a:xfrm>
            <a:off x="6580144" y="2053303"/>
            <a:ext cx="3538483" cy="401983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563211" y="903513"/>
            <a:ext cx="35378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Дополнительные профессиональные программы повышения квалификации педагогических работников 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4939" y="881742"/>
            <a:ext cx="3055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Сборник </a:t>
            </a:r>
            <a:r>
              <a:rPr lang="ru-RU" dirty="0" smtClean="0"/>
              <a:t>фронтовой</a:t>
            </a:r>
          </a:p>
          <a:p>
            <a:pPr algn="ctr"/>
            <a:r>
              <a:rPr lang="ru-RU" dirty="0" smtClean="0"/>
              <a:t> письменности 1941-1945гг.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62409" y="903513"/>
            <a:ext cx="27033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Сборник методических </a:t>
            </a:r>
            <a:endParaRPr lang="ru-RU" sz="1600" dirty="0" smtClean="0"/>
          </a:p>
          <a:p>
            <a:pPr algn="ctr"/>
            <a:r>
              <a:rPr lang="ru-RU" sz="1600" dirty="0" smtClean="0"/>
              <a:t>разработок педагогических работников ОУ РФ     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44939" y="5811160"/>
            <a:ext cx="48659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hlinkClick r:id="rId3"/>
              </a:rPr>
              <a:t>https://</a:t>
            </a:r>
            <a:r>
              <a:rPr lang="en-US" sz="1000" dirty="0" smtClean="0">
                <a:hlinkClick r:id="rId3"/>
              </a:rPr>
              <a:t>cloud.mail.ru/public/7dU4/G9z69rEPG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3200401" y="6175310"/>
            <a:ext cx="32207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hlinkClick r:id="rId4"/>
              </a:rPr>
              <a:t>https://</a:t>
            </a:r>
            <a:r>
              <a:rPr lang="en-US" sz="1100" dirty="0" smtClean="0">
                <a:hlinkClick r:id="rId4"/>
              </a:rPr>
              <a:t>cloud.mail.ru/public/WFQF/2bKtSydca</a:t>
            </a:r>
            <a:r>
              <a:rPr lang="ru-RU" sz="1100" dirty="0" smtClean="0"/>
              <a:t> </a:t>
            </a:r>
            <a:endParaRPr lang="ru-RU" sz="1100" dirty="0"/>
          </a:p>
        </p:txBody>
      </p:sp>
      <p:pic>
        <p:nvPicPr>
          <p:cNvPr id="12" name="Рисунок 11"/>
          <p:cNvPicPr/>
          <p:nvPr/>
        </p:nvPicPr>
        <p:blipFill>
          <a:blip r:embed="rId5"/>
          <a:srcRect l="39768" t="14545" r="26250" b="7071"/>
          <a:stretch>
            <a:fillRect/>
          </a:stretch>
        </p:blipFill>
        <p:spPr bwMode="auto">
          <a:xfrm>
            <a:off x="3464716" y="2270525"/>
            <a:ext cx="2732884" cy="384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/>
          <a:srcRect l="49080" t="14747" r="24654" b="23395"/>
          <a:stretch>
            <a:fillRect/>
          </a:stretch>
        </p:blipFill>
        <p:spPr bwMode="auto">
          <a:xfrm>
            <a:off x="258269" y="1794487"/>
            <a:ext cx="2832064" cy="38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8592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1903" y="228600"/>
            <a:ext cx="8596668" cy="65314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Продукты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4222" y="2498829"/>
            <a:ext cx="3652607" cy="304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/>
          <a:srcRect l="5394" t="18844" r="5086" b="17775"/>
          <a:stretch/>
        </p:blipFill>
        <p:spPr>
          <a:xfrm>
            <a:off x="4703525" y="2179844"/>
            <a:ext cx="3744687" cy="17060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8340" y="881743"/>
            <a:ext cx="38208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Сборник тезисов исследовательских </a:t>
            </a:r>
            <a:endParaRPr lang="ru-RU" dirty="0" smtClean="0"/>
          </a:p>
          <a:p>
            <a:pPr algn="ctr"/>
            <a:r>
              <a:rPr lang="ru-RU" dirty="0" smtClean="0"/>
              <a:t>и </a:t>
            </a:r>
            <a:r>
              <a:rPr lang="ru-RU" dirty="0"/>
              <a:t>проектных работ обучающихся 7-10 </a:t>
            </a:r>
            <a:r>
              <a:rPr lang="ru-RU" dirty="0" err="1"/>
              <a:t>кл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dirty="0" smtClean="0"/>
              <a:t>образовательных организаций  </a:t>
            </a:r>
            <a:r>
              <a:rPr lang="ru-RU" dirty="0"/>
              <a:t>РФ</a:t>
            </a:r>
          </a:p>
          <a:p>
            <a:pPr algn="ctr"/>
            <a:endParaRPr lang="ru-RU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453743" y="1110343"/>
            <a:ext cx="3635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74537" y="1069900"/>
            <a:ext cx="3820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Сборник семейных видеороликов обучающихся образовательных организаций РФ и членов их семей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/>
          <a:srcRect l="18003" t="21522" r="17321" b="13333"/>
          <a:stretch/>
        </p:blipFill>
        <p:spPr>
          <a:xfrm>
            <a:off x="7652928" y="3400390"/>
            <a:ext cx="3211286" cy="18194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33036" t="37302" r="31964" b="27460"/>
          <a:stretch/>
        </p:blipFill>
        <p:spPr>
          <a:xfrm>
            <a:off x="4856823" y="4100559"/>
            <a:ext cx="3591389" cy="203389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56823" y="6148116"/>
            <a:ext cx="6825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Режим доступа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www.sev-centr.ru/raboty-uchastnikov-vserossiyskogo-zaochnogo-konkursa-semeynykh-videorolikov.html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6"/>
          <a:srcRect l="7630" t="16970" r="65287" b="15353"/>
          <a:stretch>
            <a:fillRect/>
          </a:stretch>
        </p:blipFill>
        <p:spPr bwMode="auto">
          <a:xfrm>
            <a:off x="735695" y="2455917"/>
            <a:ext cx="2981172" cy="377554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85498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734" y="0"/>
            <a:ext cx="8596668" cy="642257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Итогами проекта можно </a:t>
            </a:r>
            <a:r>
              <a:rPr lang="ru-RU" b="1" dirty="0" smtClean="0">
                <a:solidFill>
                  <a:srgbClr val="002060"/>
                </a:solidFill>
              </a:rPr>
              <a:t>считать: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820" y="925286"/>
            <a:ext cx="10458752" cy="5181391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в</a:t>
            </a:r>
            <a:r>
              <a:rPr lang="ru-RU" b="1" dirty="0" smtClean="0"/>
              <a:t>ыявление </a:t>
            </a:r>
            <a:r>
              <a:rPr lang="ru-RU" b="1" dirty="0"/>
              <a:t>лучших практик </a:t>
            </a:r>
            <a:r>
              <a:rPr lang="ru-RU" dirty="0"/>
              <a:t>патриотического воспитания учащихся на уроках и во внеурочное время на материалах фронтовой письменности </a:t>
            </a:r>
            <a:r>
              <a:rPr lang="ru-RU" b="1" dirty="0"/>
              <a:t>через организацию заочного конкурса методических разработок</a:t>
            </a:r>
            <a:r>
              <a:rPr lang="ru-RU" dirty="0"/>
              <a:t> для педагогических работников образовательных организаций Российской Федерации «В карандашных строках фронтового </a:t>
            </a:r>
            <a:r>
              <a:rPr lang="ru-RU" dirty="0" err="1"/>
              <a:t>письма</a:t>
            </a:r>
            <a:r>
              <a:rPr lang="ru-RU" dirty="0" err="1" smtClean="0"/>
              <a:t>»;распространение</a:t>
            </a:r>
            <a:r>
              <a:rPr lang="ru-RU" dirty="0" smtClean="0"/>
              <a:t> </a:t>
            </a:r>
            <a:r>
              <a:rPr lang="ru-RU" dirty="0"/>
              <a:t>этих практик через созданный сборник методических </a:t>
            </a:r>
            <a:r>
              <a:rPr lang="ru-RU" dirty="0" smtClean="0"/>
              <a:t>материалов;</a:t>
            </a:r>
          </a:p>
          <a:p>
            <a:r>
              <a:rPr lang="ru-RU" b="1" dirty="0"/>
              <a:t>о</a:t>
            </a:r>
            <a:r>
              <a:rPr lang="ru-RU" b="1" dirty="0" smtClean="0"/>
              <a:t>беспечение </a:t>
            </a:r>
            <a:r>
              <a:rPr lang="ru-RU" b="1" dirty="0"/>
              <a:t>межпоколенческого взаимодействия и преемственности поколений </a:t>
            </a:r>
            <a:r>
              <a:rPr lang="ru-RU" dirty="0"/>
              <a:t>в исследовательской и проектной деятельности по сбору, обработке, анализу и введению в научный оборот фронтовой письменности, находящейся в семейных архивах и малых музеях страны (школьных, районных) </a:t>
            </a:r>
            <a:r>
              <a:rPr lang="ru-RU" b="1" dirty="0"/>
              <a:t>через организованный и проведенный заочный конкурс семейных видеороликов «Читая фронтовое письмо</a:t>
            </a:r>
            <a:r>
              <a:rPr lang="ru-RU" b="1" dirty="0" smtClean="0"/>
              <a:t>»;</a:t>
            </a:r>
          </a:p>
          <a:p>
            <a:r>
              <a:rPr lang="ru-RU" b="1" dirty="0"/>
              <a:t>с</a:t>
            </a:r>
            <a:r>
              <a:rPr lang="ru-RU" b="1" dirty="0" smtClean="0"/>
              <a:t>оздание </a:t>
            </a:r>
            <a:r>
              <a:rPr lang="ru-RU" b="1" dirty="0"/>
              <a:t>условия для сохранения коллективной памяти о Великой Отечественной войне </a:t>
            </a:r>
            <a:r>
              <a:rPr lang="ru-RU" dirty="0"/>
              <a:t>через объединение материалов участников проекта и введение исторических источников в материалы урока и занятия внеурочной деятельности для обучающихся образовательных организаций Российской </a:t>
            </a:r>
            <a:r>
              <a:rPr lang="ru-RU" dirty="0" smtClean="0"/>
              <a:t>Федерации;</a:t>
            </a:r>
          </a:p>
          <a:p>
            <a:r>
              <a:rPr lang="ru-RU" b="1" dirty="0"/>
              <a:t>Совершенствование компетенций участников образовательного процесса </a:t>
            </a:r>
            <a:r>
              <a:rPr lang="ru-RU" dirty="0"/>
              <a:t>(учителей, обучающихся, родителей) по сбору, сохранению , анализу и обработке фронтовой письменности. В ходе реализации проекта обучающиеся проводили сбор, обработку и изучение фронтовой письменности; развить у обучающихся – участников проекта компетенции бережного отношения к тексту фронтовых писем, к слову, исторической подробности Результатом стали исследовательские и проектные работы обучающихся 7-10 классов общеобразовательных учреждений Российской </a:t>
            </a:r>
            <a:r>
              <a:rPr lang="ru-RU" dirty="0" smtClean="0"/>
              <a:t>Федерации;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92261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364" y="534610"/>
            <a:ext cx="8596668" cy="717247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Общие выводы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9364" y="1611085"/>
            <a:ext cx="9511693" cy="469174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Проект «Всероссийский конкурс «Страницы истории в каждой строке» реализовал мероприятия для обучающихся и педагогических работников в системе патриотического воспитания в регионах Российской Федерации по </a:t>
            </a:r>
            <a:r>
              <a:rPr lang="ru-RU" dirty="0" smtClean="0">
                <a:solidFill>
                  <a:srgbClr val="002060"/>
                </a:solidFill>
              </a:rPr>
              <a:t>вопросам:</a:t>
            </a:r>
          </a:p>
          <a:p>
            <a:pPr marL="342900" indent="-342900">
              <a:buFontTx/>
              <a:buChar char="-"/>
            </a:pPr>
            <a:r>
              <a:rPr lang="ru-RU" dirty="0" err="1" smtClean="0">
                <a:solidFill>
                  <a:srgbClr val="002060"/>
                </a:solidFill>
              </a:rPr>
              <a:t>межпоколенческого</a:t>
            </a:r>
            <a:r>
              <a:rPr lang="ru-RU" dirty="0" smtClean="0">
                <a:solidFill>
                  <a:srgbClr val="002060"/>
                </a:solidFill>
              </a:rPr>
              <a:t> взаимодействия;</a:t>
            </a:r>
          </a:p>
          <a:p>
            <a:pPr marL="342900" indent="-34290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выявлению лучших педагогических практик в области воспитания на материалах фронтовой письменности для наполнения модуля «Школьный урок» и «внеурочная деятельность» рабочей программы </a:t>
            </a:r>
            <a:r>
              <a:rPr lang="ru-RU" dirty="0" smtClean="0">
                <a:solidFill>
                  <a:srgbClr val="002060"/>
                </a:solidFill>
              </a:rPr>
              <a:t>воспитания;</a:t>
            </a:r>
          </a:p>
          <a:p>
            <a:pPr marL="342900" indent="-34290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создал условия для понимания необходимости сохранения исторической и коллективной памяти о Великой Отечественной </a:t>
            </a:r>
            <a:r>
              <a:rPr lang="ru-RU" dirty="0" smtClean="0">
                <a:solidFill>
                  <a:srgbClr val="002060"/>
                </a:solidFill>
              </a:rPr>
              <a:t>войне;</a:t>
            </a:r>
          </a:p>
          <a:p>
            <a:pPr marL="342900" indent="-34290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наметил перспективы работы коллектива в патриотическом направлении, используя письменные источники Великой </a:t>
            </a:r>
            <a:r>
              <a:rPr lang="ru-RU" smtClean="0">
                <a:solidFill>
                  <a:srgbClr val="002060"/>
                </a:solidFill>
              </a:rPr>
              <a:t>Отечественной войны.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6074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усилий педагогического сообщества, обучающихся и их семей по изучению истории семьи, укреплению семейных традиций и ценностей, популяризации истории родного края посредством сбора, обработки, анализа фронтовой письменности и включения их в содержание уроков и внеурочных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0203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3" y="218924"/>
            <a:ext cx="10450286" cy="81521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8107" y="1251857"/>
            <a:ext cx="9968894" cy="524691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и распространить лучшие практики патриотического воспитания учащихся на уроках и во внеурочное время на материалах фронтовой письменности. 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Обеспечить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межпоколенческое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взаимодействие и преемственность поколений в исследовательской и проектной деятельности по сбору, обработке, анализу и введению в научный оборот фронтовой письменности, находящейся в семейных архивах и малых музеях страны (школьных, районных).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Создать условия для сохранения коллективной памяти о Великой Отечественной войне через объединение материалов участников проекта и введение исторических источников в материалы урока и занятия внеурочной деятельности для обучающихся образовательных организаций Российской Федерации.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Совершенствовать компетенцию участников образовательного процесса (учителей, обучающихся, родителей) по сбору, сохранению , анализу и обработке фронтовой письменности.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Развить у обучающихся – участников проекта компетенции бережного отношения к тексту фронтовых писем, к слову, исторической подробности.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0106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5989" y="0"/>
            <a:ext cx="9749481" cy="6549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и статистика проекта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1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этап (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заочный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)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01.09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по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01.10. 2021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31070817"/>
              </p:ext>
            </p:extLst>
          </p:nvPr>
        </p:nvGraphicFramePr>
        <p:xfrm>
          <a:off x="141514" y="1524182"/>
          <a:ext cx="12050486" cy="4711681"/>
        </p:xfrm>
        <a:graphic>
          <a:graphicData uri="http://schemas.openxmlformats.org/drawingml/2006/table">
            <a:tbl>
              <a:tblPr firstRow="1" bandRow="1"/>
              <a:tblGrid>
                <a:gridCol w="5791200">
                  <a:extLst>
                    <a:ext uri="{9D8B030D-6E8A-4147-A177-3AD203B41FA5}">
                      <a16:colId xmlns:a16="http://schemas.microsoft.com/office/drawing/2014/main" xmlns="" val="3513707600"/>
                    </a:ext>
                  </a:extLst>
                </a:gridCol>
                <a:gridCol w="6259286">
                  <a:extLst>
                    <a:ext uri="{9D8B030D-6E8A-4147-A177-3AD203B41FA5}">
                      <a16:colId xmlns:a16="http://schemas.microsoft.com/office/drawing/2014/main" xmlns="" val="2110924163"/>
                    </a:ext>
                  </a:extLst>
                </a:gridCol>
              </a:tblGrid>
              <a:tr h="1416727">
                <a:tc>
                  <a:txBody>
                    <a:bodyPr/>
                    <a:lstStyle/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ru-RU" sz="2400" b="0" i="0" u="none" strike="noStrike" kern="1200" cap="none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Конкурс для обучающихся ОУ</a:t>
                      </a:r>
                      <a:r>
                        <a:rPr lang="ru-RU" sz="24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 РФ</a:t>
                      </a:r>
                      <a:endParaRPr lang="ru-RU" sz="2400" b="0" i="0" u="none" strike="noStrike" kern="1200" cap="none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Segoe UI" pitchFamily="2"/>
                        <a:cs typeface="Times New Roman" pitchFamily="18" charset="0"/>
                      </a:endParaRPr>
                    </a:p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ru-RU" sz="28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 «</a:t>
                      </a:r>
                      <a:r>
                        <a:rPr lang="ru-RU" sz="2800" b="1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В бесценных фронтовых строках</a:t>
                      </a:r>
                      <a:r>
                        <a:rPr lang="ru-RU" sz="28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»</a:t>
                      </a:r>
                      <a:endParaRPr lang="en-US" sz="2800" b="0" i="0" u="none" strike="noStrike" kern="1200" cap="none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Segoe UI" pitchFamily="2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г.Севастополь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г. Санкт – Петербург, Воронежская область,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Нижегорская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область,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Орловская область,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</a:t>
                      </a:r>
                      <a:r>
                        <a:rPr lang="ru-RU" sz="18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Дегестан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Чувашия,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Калмыкия,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Пермский край,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Казань,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Крым</a:t>
                      </a:r>
                      <a:endParaRPr lang="ru-RU" sz="2800" b="1" i="0" u="none" strike="noStrike" kern="1200" cap="none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Liberation Sans" pitchFamily="18"/>
                        <a:ea typeface="Segoe UI" pitchFamily="2"/>
                        <a:cs typeface="Carlito" pitchFamily="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5190937"/>
                  </a:ext>
                </a:extLst>
              </a:tr>
              <a:tr h="1831914">
                <a:tc>
                  <a:txBody>
                    <a:bodyPr/>
                    <a:lstStyle/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ru-RU" sz="24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Конкурс для педагогических работников ОУ РФ</a:t>
                      </a:r>
                    </a:p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ru-RU" sz="28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 «</a:t>
                      </a:r>
                      <a:r>
                        <a:rPr lang="ru-RU" sz="2800" b="1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В карандашных строках фронтового письма</a:t>
                      </a:r>
                      <a:r>
                        <a:rPr lang="ru-RU" sz="28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»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г.Севастополь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г.Мурманск,,Воронежская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область,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г.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Санкт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Петербург, Республика </a:t>
                      </a:r>
                      <a:r>
                        <a:rPr lang="ru-RU" sz="18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Дегестан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Волгоградская область,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Саратовская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область, </a:t>
                      </a:r>
                      <a:r>
                        <a:rPr lang="ru-RU" sz="18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Нижегорская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область,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Орловская область,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Белгородская область,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Московская область,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Курская область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394">
                <a:tc>
                  <a:txBody>
                    <a:bodyPr/>
                    <a:lstStyle/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ru-RU" sz="24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Конкурс семейных видеороликов </a:t>
                      </a:r>
                    </a:p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ru-RU" sz="28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 «</a:t>
                      </a:r>
                      <a:r>
                        <a:rPr lang="ru-RU" sz="2800" b="1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Читая фронтовое письмо</a:t>
                      </a:r>
                      <a:r>
                        <a:rPr lang="ru-RU" sz="28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»</a:t>
                      </a:r>
                      <a:endParaRPr lang="ru-RU" sz="2800" b="0" i="0" u="none" strike="noStrike" kern="1200" cap="none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Segoe UI" pitchFamily="2"/>
                        <a:cs typeface="Times New Roman" pitchFamily="18" charset="0"/>
                      </a:endParaRPr>
                    </a:p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lang="ru-RU" sz="2800" b="0" i="0" u="none" strike="noStrike" kern="1200" cap="none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Segoe UI" pitchFamily="2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г.Севастополь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, Ханты-Мансийский автономный округ – Югра, Воронежская обл.,, Ленинградская обл., Архангельская обл., Республика Дагестан, Орловская </a:t>
                      </a:r>
                      <a:r>
                        <a:rPr lang="ru-RU" sz="1800" dirty="0" err="1" smtClean="0">
                          <a:solidFill>
                            <a:srgbClr val="002060"/>
                          </a:solidFill>
                        </a:rPr>
                        <a:t>обл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, Белгородская обл., Калужская обл., Республика Калмыкия, г.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Санкт- Петербург, Саратовская обл.</a:t>
                      </a:r>
                      <a:endParaRPr lang="ru-RU" sz="1800" b="1" i="0" u="none" strike="noStrike" kern="1200" cap="none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Liberation Sans" pitchFamily="18"/>
                        <a:ea typeface="Segoe UI" pitchFamily="2"/>
                        <a:cs typeface="Carlito" pitchFamily="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7886" y="108858"/>
            <a:ext cx="1752600" cy="12299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" y="108858"/>
            <a:ext cx="9862456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и статистика проекта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этап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(дистанционный)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8-9.11.2021 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b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/>
            </a:r>
            <a:b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</a:br>
            <a:endParaRPr lang="ru-RU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98324351"/>
              </p:ext>
            </p:extLst>
          </p:nvPr>
        </p:nvGraphicFramePr>
        <p:xfrm>
          <a:off x="152400" y="1277258"/>
          <a:ext cx="12039600" cy="1524000"/>
        </p:xfrm>
        <a:graphic>
          <a:graphicData uri="http://schemas.openxmlformats.org/drawingml/2006/table">
            <a:tbl>
              <a:tblPr firstRow="1" bandRow="1"/>
              <a:tblGrid>
                <a:gridCol w="5926667">
                  <a:extLst>
                    <a:ext uri="{9D8B030D-6E8A-4147-A177-3AD203B41FA5}">
                      <a16:colId xmlns:a16="http://schemas.microsoft.com/office/drawing/2014/main" xmlns="" val="3513707600"/>
                    </a:ext>
                  </a:extLst>
                </a:gridCol>
                <a:gridCol w="1943704">
                  <a:extLst>
                    <a:ext uri="{9D8B030D-6E8A-4147-A177-3AD203B41FA5}">
                      <a16:colId xmlns:a16="http://schemas.microsoft.com/office/drawing/2014/main" xmlns="" val="4190160991"/>
                    </a:ext>
                  </a:extLst>
                </a:gridCol>
                <a:gridCol w="4169229">
                  <a:extLst>
                    <a:ext uri="{9D8B030D-6E8A-4147-A177-3AD203B41FA5}">
                      <a16:colId xmlns:a16="http://schemas.microsoft.com/office/drawing/2014/main" xmlns="" val="2110924163"/>
                    </a:ext>
                  </a:extLst>
                </a:gridCol>
              </a:tblGrid>
              <a:tr h="303707">
                <a:tc>
                  <a:txBody>
                    <a:bodyPr/>
                    <a:lstStyle/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ru-RU" sz="1800" b="1" i="0" u="none" strike="noStrike" kern="1200" cap="none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Мероприятие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 sz="2800" b="1"/>
                      </a:pPr>
                      <a:r>
                        <a:rPr lang="ru-RU" sz="1800" b="1" i="0" u="none" strike="noStrike" kern="1200" cap="none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Segoe UI" pitchFamily="2"/>
                          <a:cs typeface="Times New Roman" panose="02020603050405020304" pitchFamily="18" charset="0"/>
                        </a:rPr>
                        <a:t>Участники</a:t>
                      </a:r>
                      <a:endParaRPr lang="ru-RU" sz="1800" b="1" i="0" u="none" strike="noStrike" kern="1200" cap="none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Segoe UI" pitchFamily="2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 sz="2800" b="1"/>
                      </a:pPr>
                      <a:r>
                        <a:rPr lang="ru-RU" sz="1800" b="1" i="0" u="none" strike="noStrike" kern="1200" cap="none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Segoe UI" pitchFamily="2"/>
                          <a:cs typeface="Times New Roman" panose="02020603050405020304" pitchFamily="18" charset="0"/>
                        </a:rPr>
                        <a:t>Регионы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5190937"/>
                  </a:ext>
                </a:extLst>
              </a:tr>
              <a:tr h="1128368">
                <a:tc>
                  <a:txBody>
                    <a:bodyPr/>
                    <a:lstStyle/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ru-RU" sz="2000" b="0" i="0" u="none" strike="noStrike" kern="1200" cap="none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Научно-практическая конференция для обучающихся </a:t>
                      </a:r>
                      <a:r>
                        <a:rPr lang="ru-RU" sz="20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«</a:t>
                      </a:r>
                      <a:r>
                        <a:rPr lang="ru-RU" sz="2000" b="1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В бесценных фронтовых строках</a:t>
                      </a:r>
                      <a:r>
                        <a:rPr lang="ru-RU" sz="20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lang="ru-RU" sz="2000" b="0" i="0" u="none" strike="noStrike" kern="1200" cap="none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Segoe UI" pitchFamily="2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800" b="1"/>
                      </a:pPr>
                      <a:r>
                        <a:rPr lang="ru-RU" sz="1800" b="0" i="0" u="none" strike="noStrike" kern="1200" cap="none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победители и призеры заочного</a:t>
                      </a:r>
                      <a:r>
                        <a:rPr lang="ru-RU" sz="1800" b="0" i="0" u="none" strike="noStrike" kern="1200" cap="none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ea typeface="Segoe UI" pitchFamily="2"/>
                          <a:cs typeface="Times New Roman" pitchFamily="18" charset="0"/>
                        </a:rPr>
                        <a:t> конкурса</a:t>
                      </a:r>
                      <a:endParaRPr lang="ru-RU" sz="2800" b="1" i="0" u="none" strike="noStrike" kern="1200" cap="none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Liberation Sans" pitchFamily="18"/>
                        <a:ea typeface="Segoe UI" pitchFamily="2"/>
                        <a:cs typeface="Carlito" pitchFamily="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 sz="2800" b="1"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Севастополь, Воронежская область,</a:t>
                      </a:r>
                      <a:r>
                        <a:rPr lang="ru-RU" sz="14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г. Санкт-Петербург,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Республика Татарстан,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Нижегородская область, Республика Калмыкия, Орловская область,</a:t>
                      </a:r>
                      <a:r>
                        <a:rPr lang="ru-RU" sz="14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Пермский край, Республика Дагестан </a:t>
                      </a:r>
                      <a:endParaRPr lang="ru-RU" sz="1400" b="1" i="0" u="none" strike="noStrike" kern="1200" cap="none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Segoe UI" pitchFamily="2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7886" y="108858"/>
            <a:ext cx="1752600" cy="12299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886" t="23770" r="34772" b="19550"/>
          <a:stretch/>
        </p:blipFill>
        <p:spPr>
          <a:xfrm>
            <a:off x="4043399" y="2760131"/>
            <a:ext cx="5075200" cy="33866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886" t="15462" r="33868" b="21327"/>
          <a:stretch/>
        </p:blipFill>
        <p:spPr>
          <a:xfrm>
            <a:off x="6804780" y="3130536"/>
            <a:ext cx="5184049" cy="357506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l="29528" t="25073" r="48019" b="17449"/>
          <a:stretch>
            <a:fillRect/>
          </a:stretch>
        </p:blipFill>
        <p:spPr bwMode="auto">
          <a:xfrm>
            <a:off x="423333" y="2255908"/>
            <a:ext cx="3217334" cy="444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38333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486" y="76201"/>
            <a:ext cx="9590314" cy="1320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и статистика проекта 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 этап (дистанционный)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9.11.2021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Видеолекция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О.Р.Николаев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к.ф.н., СПб.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247414" y="1462203"/>
            <a:ext cx="2944586" cy="5551826"/>
          </a:xfrm>
        </p:spPr>
        <p:txBody>
          <a:bodyPr>
            <a:normAutofit fontScale="40000" lnSpcReduction="20000"/>
          </a:bodyPr>
          <a:lstStyle/>
          <a:p>
            <a:r>
              <a:rPr lang="ru-RU" sz="2900" b="1" dirty="0">
                <a:solidFill>
                  <a:srgbClr val="002060"/>
                </a:solidFill>
              </a:rPr>
              <a:t>Республика Крым (8)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Курганская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(3)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Челябинская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(6)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Волгоградская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(3)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Севастополь (30)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Воронежская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(3)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Москва (1)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Свердловская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(1)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Пензенская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(22)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Омская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(1)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Орловская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(5)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Вологодская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(1)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Ленинградская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(4)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Республика Дагестан (2)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Иркутская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(7)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Нижегородская (3)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Ленинградская </a:t>
            </a:r>
            <a:r>
              <a:rPr lang="ru-RU" sz="2900" b="1" dirty="0" err="1">
                <a:solidFill>
                  <a:srgbClr val="002060"/>
                </a:solidFill>
              </a:rPr>
              <a:t>обл</a:t>
            </a:r>
            <a:r>
              <a:rPr lang="ru-RU" sz="2900" b="1" dirty="0">
                <a:solidFill>
                  <a:srgbClr val="002060"/>
                </a:solidFill>
              </a:rPr>
              <a:t> (4)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Республика Калмыкия (1)</a:t>
            </a:r>
          </a:p>
          <a:p>
            <a:r>
              <a:rPr lang="ru-RU" sz="2900" b="1" dirty="0">
                <a:solidFill>
                  <a:srgbClr val="002060"/>
                </a:solidFill>
              </a:rPr>
              <a:t>Санкт-Петербург (3) </a:t>
            </a:r>
            <a:endParaRPr lang="ru-RU" sz="2900" b="1" dirty="0" smtClean="0">
              <a:solidFill>
                <a:srgbClr val="002060"/>
              </a:solidFill>
            </a:endParaRPr>
          </a:p>
          <a:p>
            <a:r>
              <a:rPr lang="ru-RU" sz="3500" b="1" dirty="0" smtClean="0">
                <a:solidFill>
                  <a:srgbClr val="002060"/>
                </a:solidFill>
              </a:rPr>
              <a:t>Итого 103 человека</a:t>
            </a:r>
            <a:endParaRPr lang="ru-RU" sz="35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0" y="76201"/>
            <a:ext cx="1752600" cy="12299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2589" t="19525" r="14018" b="13333"/>
          <a:stretch/>
        </p:blipFill>
        <p:spPr>
          <a:xfrm>
            <a:off x="239486" y="1335718"/>
            <a:ext cx="7935685" cy="42160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97972" y="5616962"/>
            <a:ext cx="9272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 </a:t>
            </a:r>
            <a:r>
              <a:rPr lang="ru-RU" dirty="0" smtClean="0"/>
              <a:t>заявки</a:t>
            </a:r>
            <a:r>
              <a:rPr lang="ru-RU" dirty="0" smtClean="0">
                <a:solidFill>
                  <a:srgbClr val="7030A0"/>
                </a:solidFill>
              </a:rPr>
              <a:t>: </a:t>
            </a:r>
            <a:r>
              <a:rPr lang="en-US" dirty="0" smtClean="0">
                <a:solidFill>
                  <a:srgbClr val="7030A0"/>
                </a:solidFill>
                <a:hlinkClick r:id="rId4"/>
              </a:rPr>
              <a:t>https</a:t>
            </a:r>
            <a:r>
              <a:rPr lang="en-US" dirty="0">
                <a:solidFill>
                  <a:srgbClr val="7030A0"/>
                </a:solidFill>
                <a:hlinkClick r:id="rId4"/>
              </a:rPr>
              <a:t>://</a:t>
            </a:r>
            <a:r>
              <a:rPr lang="en-US" dirty="0" smtClean="0">
                <a:solidFill>
                  <a:srgbClr val="7030A0"/>
                </a:solidFill>
                <a:hlinkClick r:id="rId4"/>
              </a:rPr>
              <a:t>docs.google.com/forms/d/e/1FAIpQLSdfTDdUWxx8WRvcP3I7d4Lo-CiyLt-fZ8Oc1zLI2gZXG4V6GQ/viewform?usp=sf_link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r>
              <a:rPr lang="ru-RU" dirty="0" smtClean="0"/>
              <a:t>Режим доступа</a:t>
            </a:r>
            <a:r>
              <a:rPr lang="ru-RU" dirty="0" smtClean="0">
                <a:solidFill>
                  <a:srgbClr val="7030A0"/>
                </a:solidFill>
              </a:rPr>
              <a:t>: </a:t>
            </a:r>
            <a:r>
              <a:rPr lang="en-US" dirty="0" smtClean="0">
                <a:solidFill>
                  <a:srgbClr val="7030A0"/>
                </a:solidFill>
                <a:hlinkClick r:id="rId5"/>
              </a:rPr>
              <a:t>https</a:t>
            </a:r>
            <a:r>
              <a:rPr lang="en-US" dirty="0">
                <a:solidFill>
                  <a:srgbClr val="7030A0"/>
                </a:solidFill>
                <a:hlinkClick r:id="rId5"/>
              </a:rPr>
              <a:t>://</a:t>
            </a:r>
            <a:r>
              <a:rPr lang="en-US" dirty="0" smtClean="0">
                <a:solidFill>
                  <a:srgbClr val="7030A0"/>
                </a:solidFill>
                <a:hlinkClick r:id="rId5"/>
              </a:rPr>
              <a:t>cloud.mail.ru/public/3uvU/3jq7VSix7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>(</a:t>
            </a:r>
            <a:r>
              <a:rPr lang="ru-RU" dirty="0" err="1" smtClean="0"/>
              <a:t>презетация</a:t>
            </a:r>
            <a:r>
              <a:rPr lang="ru-RU" dirty="0" smtClean="0"/>
              <a:t>)</a:t>
            </a:r>
          </a:p>
          <a:p>
            <a:r>
              <a:rPr lang="en-US" dirty="0" smtClean="0">
                <a:hlinkClick r:id="rId6"/>
              </a:rPr>
              <a:t>https</a:t>
            </a:r>
            <a:r>
              <a:rPr lang="en-US" dirty="0">
                <a:hlinkClick r:id="rId6"/>
              </a:rPr>
              <a:t>://</a:t>
            </a:r>
            <a:r>
              <a:rPr lang="en-US" dirty="0" smtClean="0">
                <a:hlinkClick r:id="rId6"/>
              </a:rPr>
              <a:t>youtu.be/DucKN2DT0D0</a:t>
            </a:r>
            <a:r>
              <a:rPr lang="ru-RU" dirty="0" smtClean="0"/>
              <a:t> (</a:t>
            </a:r>
            <a:r>
              <a:rPr lang="ru-RU" dirty="0" err="1" smtClean="0"/>
              <a:t>видеолекция</a:t>
            </a:r>
            <a:r>
              <a:rPr lang="ru-RU" dirty="0" smtClean="0"/>
              <a:t>)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920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687" y="-111513"/>
            <a:ext cx="9875998" cy="1320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и статистика проекта 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 этап (дистанционный)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09.11.2021 г.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Онлайн-семинар, Рожкова Т.И., д.ф.н., Моисеева С.А., к.ф.н.,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МГТУ им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Г.И. Носова,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г. Магнитогорск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25264" t="17608" r="14194" b="19355"/>
          <a:stretch/>
        </p:blipFill>
        <p:spPr>
          <a:xfrm>
            <a:off x="345687" y="1293364"/>
            <a:ext cx="8395542" cy="4569999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813801" y="1437311"/>
            <a:ext cx="3378200" cy="5502331"/>
          </a:xfrm>
        </p:spPr>
        <p:txBody>
          <a:bodyPr numCol="2">
            <a:normAutofit fontScale="62500" lnSpcReduction="20000"/>
          </a:bodyPr>
          <a:lstStyle/>
          <a:p>
            <a:r>
              <a:rPr lang="ru-RU" sz="1900" dirty="0">
                <a:solidFill>
                  <a:srgbClr val="002060"/>
                </a:solidFill>
              </a:rPr>
              <a:t>г. Севастополь (43)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г. Москва 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г. Волгоград 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Волгоградская область(1)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Республика Дагестан (4)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Ленинградская область (5)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Курганская область (2)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Челябинская область (2)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Воронежская область –(2</a:t>
            </a:r>
            <a:r>
              <a:rPr lang="ru-RU" sz="1900" dirty="0" smtClean="0">
                <a:solidFill>
                  <a:srgbClr val="002060"/>
                </a:solidFill>
              </a:rPr>
              <a:t>)</a:t>
            </a:r>
            <a:r>
              <a:rPr lang="ru-RU" sz="1900" dirty="0">
                <a:solidFill>
                  <a:srgbClr val="002060"/>
                </a:solidFill>
              </a:rPr>
              <a:t> г. Нижний Новгород 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Свердловская область 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Пензенская область (4)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 г. Омск(2)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 г. Керчь (3)</a:t>
            </a:r>
          </a:p>
          <a:p>
            <a:endParaRPr lang="ru-RU" sz="1900" dirty="0" smtClean="0">
              <a:solidFill>
                <a:srgbClr val="002060"/>
              </a:solidFill>
            </a:endParaRPr>
          </a:p>
          <a:p>
            <a:r>
              <a:rPr lang="ru-RU" sz="1900" dirty="0" smtClean="0">
                <a:solidFill>
                  <a:srgbClr val="002060"/>
                </a:solidFill>
              </a:rPr>
              <a:t>Вологодская </a:t>
            </a:r>
            <a:r>
              <a:rPr lang="ru-RU" sz="1900" dirty="0">
                <a:solidFill>
                  <a:srgbClr val="002060"/>
                </a:solidFill>
              </a:rPr>
              <a:t>область 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 Иркутская область (4)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 г. Орёл –(1)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Нижегородская область 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 г. Ростов-на-Дону 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Нижний Новгород 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 г. Магнитогорск (2)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 Курганская область (1)</a:t>
            </a:r>
          </a:p>
          <a:p>
            <a:r>
              <a:rPr lang="ru-RU" sz="1900" dirty="0">
                <a:solidFill>
                  <a:srgbClr val="002060"/>
                </a:solidFill>
              </a:rPr>
              <a:t> Неизвестные (5) </a:t>
            </a:r>
            <a:endParaRPr lang="ru-RU" dirty="0" smtClean="0"/>
          </a:p>
          <a:p>
            <a:r>
              <a:rPr lang="ru-RU" dirty="0">
                <a:solidFill>
                  <a:srgbClr val="002060"/>
                </a:solidFill>
              </a:rPr>
              <a:t>Орловская область (3)</a:t>
            </a:r>
          </a:p>
          <a:p>
            <a:r>
              <a:rPr lang="ru-RU" dirty="0">
                <a:solidFill>
                  <a:srgbClr val="002060"/>
                </a:solidFill>
              </a:rPr>
              <a:t> г. Мурманск (1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endParaRPr lang="ru-RU" dirty="0"/>
          </a:p>
          <a:p>
            <a:r>
              <a:rPr lang="ru-RU" dirty="0">
                <a:solidFill>
                  <a:srgbClr val="002060"/>
                </a:solidFill>
              </a:rPr>
              <a:t>Санкт-Петербург (1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r>
              <a:rPr lang="ru-RU" dirty="0">
                <a:solidFill>
                  <a:srgbClr val="002060"/>
                </a:solidFill>
              </a:rPr>
              <a:t>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Казахстан </a:t>
            </a:r>
            <a:r>
              <a:rPr lang="ru-RU" dirty="0">
                <a:solidFill>
                  <a:srgbClr val="002060"/>
                </a:solidFill>
              </a:rPr>
              <a:t>(</a:t>
            </a:r>
            <a:r>
              <a:rPr lang="ru-RU" dirty="0" smtClean="0">
                <a:solidFill>
                  <a:srgbClr val="002060"/>
                </a:solidFill>
              </a:rPr>
              <a:t>12)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2313" y="121735"/>
            <a:ext cx="1755800" cy="12314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5687" y="5863363"/>
            <a:ext cx="818871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hlinkClick r:id="rId4"/>
              </a:rPr>
              <a:t>Заявки: </a:t>
            </a:r>
            <a:r>
              <a:rPr lang="en-US" sz="1400" dirty="0" smtClean="0">
                <a:hlinkClick r:id="rId4"/>
              </a:rPr>
              <a:t>https</a:t>
            </a:r>
            <a:r>
              <a:rPr lang="en-US" sz="1400" dirty="0">
                <a:hlinkClick r:id="rId4"/>
              </a:rPr>
              <a:t>://</a:t>
            </a:r>
            <a:r>
              <a:rPr lang="en-US" sz="1400" dirty="0" smtClean="0">
                <a:hlinkClick r:id="rId4"/>
              </a:rPr>
              <a:t>forms.gle/FCAsYUne5h3PZzbRA</a:t>
            </a:r>
            <a:endParaRPr lang="ru-RU" sz="1400" dirty="0" smtClean="0"/>
          </a:p>
          <a:p>
            <a:r>
              <a:rPr lang="ru-RU" sz="1400" dirty="0" smtClean="0">
                <a:hlinkClick r:id="rId5"/>
              </a:rPr>
              <a:t>Презентация: </a:t>
            </a:r>
            <a:r>
              <a:rPr lang="en-US" sz="1400" dirty="0" smtClean="0">
                <a:hlinkClick r:id="rId5"/>
              </a:rPr>
              <a:t>https</a:t>
            </a:r>
            <a:r>
              <a:rPr lang="en-US" sz="1400" dirty="0">
                <a:hlinkClick r:id="rId5"/>
              </a:rPr>
              <a:t>://</a:t>
            </a:r>
            <a:r>
              <a:rPr lang="en-US" sz="1400" dirty="0" smtClean="0">
                <a:hlinkClick r:id="rId5"/>
              </a:rPr>
              <a:t>cloud.mail.ru/public/vFJV/XyrS26hns</a:t>
            </a:r>
            <a:endParaRPr lang="ru-RU" sz="1400" dirty="0" smtClean="0"/>
          </a:p>
          <a:p>
            <a:r>
              <a:rPr lang="ru-RU" sz="1400" dirty="0" smtClean="0">
                <a:hlinkClick r:id="rId6"/>
              </a:rPr>
              <a:t>Презентация: </a:t>
            </a:r>
            <a:r>
              <a:rPr lang="en-US" sz="1400" dirty="0" smtClean="0">
                <a:hlinkClick r:id="rId6"/>
              </a:rPr>
              <a:t>https</a:t>
            </a:r>
            <a:r>
              <a:rPr lang="en-US" sz="1400" dirty="0">
                <a:hlinkClick r:id="rId6"/>
              </a:rPr>
              <a:t>://</a:t>
            </a:r>
            <a:r>
              <a:rPr lang="en-US" sz="1400" dirty="0" smtClean="0">
                <a:hlinkClick r:id="rId6"/>
              </a:rPr>
              <a:t>cloud.mail.ru/public/4SzT/x7QVcWJ4v</a:t>
            </a:r>
            <a:r>
              <a:rPr lang="ru-RU" sz="1400" dirty="0" smtClean="0"/>
              <a:t> </a:t>
            </a:r>
          </a:p>
          <a:p>
            <a:r>
              <a:rPr lang="ru-RU" sz="1400" dirty="0" smtClean="0">
                <a:hlinkClick r:id="rId7"/>
              </a:rPr>
              <a:t>Семинар: </a:t>
            </a:r>
            <a:r>
              <a:rPr lang="en-US" sz="1400" dirty="0" smtClean="0">
                <a:hlinkClick r:id="rId7"/>
              </a:rPr>
              <a:t>https</a:t>
            </a:r>
            <a:r>
              <a:rPr lang="en-US" sz="1400" dirty="0">
                <a:hlinkClick r:id="rId7"/>
              </a:rPr>
              <a:t>://youtu.be/KVHAo4gMG5M</a:t>
            </a:r>
            <a:endParaRPr lang="ru-RU" sz="1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8556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639" y="5147732"/>
            <a:ext cx="7766936" cy="1646302"/>
          </a:xfrm>
        </p:spPr>
        <p:txBody>
          <a:bodyPr/>
          <a:lstStyle/>
          <a:p>
            <a:pPr marR="269240" indent="450215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1257" y="2273524"/>
            <a:ext cx="9160460" cy="4401630"/>
          </a:xfrm>
          <a:ln w="9525"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ПРОГРАММА ФОРУМА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15 </a:t>
            </a:r>
            <a:r>
              <a:rPr lang="ru-RU" sz="7200" b="1" dirty="0">
                <a:solidFill>
                  <a:srgbClr val="002060"/>
                </a:solidFill>
              </a:rPr>
              <a:t>декабря 2021 года:</a:t>
            </a:r>
          </a:p>
          <a:p>
            <a:pPr algn="ctr"/>
            <a:r>
              <a:rPr lang="ru-RU" sz="7200" dirty="0">
                <a:solidFill>
                  <a:srgbClr val="002060"/>
                </a:solidFill>
              </a:rPr>
              <a:t>- 10.00-12.00 – </a:t>
            </a:r>
            <a:r>
              <a:rPr lang="ru-RU" sz="7200" dirty="0" smtClean="0">
                <a:solidFill>
                  <a:srgbClr val="002060"/>
                </a:solidFill>
              </a:rPr>
              <a:t>Круглый </a:t>
            </a:r>
            <a:r>
              <a:rPr lang="ru-RU" sz="7200" dirty="0">
                <a:solidFill>
                  <a:srgbClr val="002060"/>
                </a:solidFill>
              </a:rPr>
              <a:t>стол «Формирование коллективной памяти о Великой Отечественной войне: проблемы и перспективы</a:t>
            </a:r>
            <a:r>
              <a:rPr lang="ru-RU" sz="7200" dirty="0" smtClean="0">
                <a:solidFill>
                  <a:srgbClr val="002060"/>
                </a:solidFill>
              </a:rPr>
              <a:t>»</a:t>
            </a:r>
            <a:endParaRPr lang="ru-RU" sz="7200" dirty="0">
              <a:solidFill>
                <a:srgbClr val="002060"/>
              </a:solidFill>
            </a:endParaRPr>
          </a:p>
          <a:p>
            <a:pPr algn="ctr"/>
            <a:r>
              <a:rPr lang="ru-RU" sz="7200" dirty="0">
                <a:solidFill>
                  <a:srgbClr val="002060"/>
                </a:solidFill>
              </a:rPr>
              <a:t>- 12.00-13.00 – </a:t>
            </a:r>
            <a:r>
              <a:rPr lang="ru-RU" sz="7200" dirty="0" smtClean="0">
                <a:solidFill>
                  <a:srgbClr val="002060"/>
                </a:solidFill>
              </a:rPr>
              <a:t>Открытие выставки </a:t>
            </a:r>
            <a:r>
              <a:rPr lang="ru-RU" sz="7200" dirty="0">
                <a:solidFill>
                  <a:srgbClr val="002060"/>
                </a:solidFill>
              </a:rPr>
              <a:t>фронтовой письменности «Секунды, ведущие к Победе»</a:t>
            </a:r>
          </a:p>
          <a:p>
            <a:pPr algn="ctr"/>
            <a:r>
              <a:rPr lang="ru-RU" sz="7200" dirty="0">
                <a:solidFill>
                  <a:srgbClr val="002060"/>
                </a:solidFill>
              </a:rPr>
              <a:t>- 14.00-15.00 – Семинар «Лучшие педагогические практики патриотического воспитания обучающихся на уроках и во внеурочной время на материалах фронтовой письменности: по материалам проекта «Всероссийский конкурс «Страницы истории в каждой строке».</a:t>
            </a:r>
          </a:p>
          <a:p>
            <a:pPr algn="ctr"/>
            <a:r>
              <a:rPr lang="ru-RU" sz="7200" dirty="0">
                <a:solidFill>
                  <a:srgbClr val="002060"/>
                </a:solidFill>
              </a:rPr>
              <a:t>- 16.00-17.00 - Презентация методических материалов проекта «Всероссийский конкурс «Страницы истории в каждой строке»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16 </a:t>
            </a:r>
            <a:r>
              <a:rPr lang="ru-RU" sz="7200" b="1" dirty="0">
                <a:solidFill>
                  <a:srgbClr val="002060"/>
                </a:solidFill>
              </a:rPr>
              <a:t>декабря 2021 года:</a:t>
            </a:r>
          </a:p>
          <a:p>
            <a:pPr algn="ctr"/>
            <a:r>
              <a:rPr lang="ru-RU" sz="7200" dirty="0">
                <a:solidFill>
                  <a:srgbClr val="002060"/>
                </a:solidFill>
              </a:rPr>
              <a:t>- Экскурсионно-выставочная программа по памятным местам города –Героя Севастополя.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1257" y="-10299"/>
            <a:ext cx="1003901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и статистика проекта 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этап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– Итоговый форум проекта,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15-16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декабря 2021года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Всероссийский конкурс «Страницы истории в каждой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строке» </a:t>
            </a:r>
          </a:p>
          <a:p>
            <a:pPr algn="ctr"/>
            <a:endParaRPr lang="ru-RU" dirty="0" smtClean="0">
              <a:solidFill>
                <a:srgbClr val="7030A0"/>
              </a:solidFill>
            </a:endParaRP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Цель </a:t>
            </a:r>
            <a:r>
              <a:rPr lang="ru-RU" dirty="0">
                <a:solidFill>
                  <a:srgbClr val="7030A0"/>
                </a:solidFill>
              </a:rPr>
              <a:t>форума: подведение итогов реализации проекта «Всероссийский конкурс «Страницы истории в каждой строке</a:t>
            </a:r>
            <a:r>
              <a:rPr lang="ru-RU" dirty="0" smtClean="0">
                <a:solidFill>
                  <a:srgbClr val="7030A0"/>
                </a:solidFill>
              </a:rPr>
              <a:t>», перспективы проекта.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5160" y="0"/>
            <a:ext cx="2066840" cy="14496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9506147" y="2273524"/>
            <a:ext cx="27637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Целевая аудитория </a:t>
            </a:r>
            <a:r>
              <a:rPr lang="ru-RU" dirty="0" smtClean="0">
                <a:solidFill>
                  <a:srgbClr val="002060"/>
                </a:solidFill>
              </a:rPr>
              <a:t>форума: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научные </a:t>
            </a:r>
            <a:r>
              <a:rPr lang="ru-RU" dirty="0">
                <a:solidFill>
                  <a:srgbClr val="002060"/>
                </a:solidFill>
              </a:rPr>
              <a:t>работники, преподаватели и обучающиеся общеобразовательных организаций, организаций высшего образования, представители </a:t>
            </a:r>
            <a:r>
              <a:rPr lang="ru-RU" dirty="0" smtClean="0">
                <a:solidFill>
                  <a:srgbClr val="002060"/>
                </a:solidFill>
              </a:rPr>
              <a:t>исполнительной власти и Министерства </a:t>
            </a:r>
            <a:r>
              <a:rPr lang="ru-RU" dirty="0">
                <a:solidFill>
                  <a:srgbClr val="002060"/>
                </a:solidFill>
              </a:rPr>
              <a:t>просвещения Российской </a:t>
            </a:r>
            <a:r>
              <a:rPr lang="ru-RU" dirty="0" smtClean="0">
                <a:solidFill>
                  <a:srgbClr val="002060"/>
                </a:solidFill>
              </a:rPr>
              <a:t>Федерации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0666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0"/>
            <a:ext cx="8596668" cy="75111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Отчет </a:t>
            </a:r>
            <a:r>
              <a:rPr lang="ru-RU" dirty="0">
                <a:solidFill>
                  <a:srgbClr val="002060"/>
                </a:solidFill>
              </a:rPr>
              <a:t>о рекламной и просветительской кампании по </a:t>
            </a:r>
            <a:r>
              <a:rPr lang="ru-RU" dirty="0" smtClean="0">
                <a:solidFill>
                  <a:srgbClr val="002060"/>
                </a:solidFill>
              </a:rPr>
              <a:t>продвижению проекта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37847" y="1088572"/>
            <a:ext cx="11390085" cy="4191000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hlinkClick r:id="rId2"/>
            </a:endParaRPr>
          </a:p>
          <a:p>
            <a:r>
              <a:rPr lang="en-US" sz="7200" dirty="0">
                <a:hlinkClick r:id="rId2"/>
              </a:rPr>
              <a:t>https://</a:t>
            </a:r>
            <a:r>
              <a:rPr lang="en-US" sz="7200" dirty="0" smtClean="0">
                <a:hlinkClick r:id="rId2"/>
              </a:rPr>
              <a:t>vk.com/institut_vospitaniya?w=wall-113551114_3036</a:t>
            </a:r>
            <a:r>
              <a:rPr lang="ru-RU" sz="7200" dirty="0" smtClean="0">
                <a:hlinkClick r:id="rId2"/>
              </a:rPr>
              <a:t>  </a:t>
            </a:r>
            <a:r>
              <a:rPr lang="ru-RU" sz="7200" dirty="0" smtClean="0">
                <a:hlinkClick r:id="rId2"/>
              </a:rPr>
              <a:t>(Институт </a:t>
            </a:r>
            <a:r>
              <a:rPr lang="ru-RU" sz="7200" dirty="0">
                <a:hlinkClick r:id="rId2"/>
              </a:rPr>
              <a:t>воспитания | ФГБНУ ИИДСВ </a:t>
            </a:r>
            <a:r>
              <a:rPr lang="ru-RU" sz="7200" dirty="0" smtClean="0">
                <a:hlinkClick r:id="rId2"/>
              </a:rPr>
              <a:t>РАО)             - </a:t>
            </a:r>
            <a:r>
              <a:rPr lang="ru-RU" sz="7200" u="sng" dirty="0" smtClean="0">
                <a:hlinkClick r:id="rId2"/>
              </a:rPr>
              <a:t>17.10.2021</a:t>
            </a:r>
            <a:endParaRPr lang="ru-RU" sz="7200" u="sng" dirty="0" smtClean="0">
              <a:hlinkClick r:id="rId2"/>
            </a:endParaRPr>
          </a:p>
          <a:p>
            <a:r>
              <a:rPr lang="en-US" sz="7200" u="sng" dirty="0" smtClean="0">
                <a:hlinkClick r:id="rId2"/>
              </a:rPr>
              <a:t>https://</a:t>
            </a:r>
            <a:r>
              <a:rPr lang="en-US" sz="7200" u="sng" dirty="0" smtClean="0">
                <a:hlinkClick r:id="rId2"/>
              </a:rPr>
              <a:t>vk.com/wall-113551114_3398</a:t>
            </a:r>
            <a:r>
              <a:rPr lang="ru-RU" sz="7200" u="sng" dirty="0" smtClean="0">
                <a:hlinkClick r:id="rId2"/>
              </a:rPr>
              <a:t> (Институт воспитания ФГБНУ ИИДСВ РАО) - 24.10.2021</a:t>
            </a:r>
            <a:endParaRPr lang="ru-RU" sz="7200" u="sng" dirty="0" smtClean="0">
              <a:hlinkClick r:id="rId2"/>
            </a:endParaRPr>
          </a:p>
          <a:p>
            <a:r>
              <a:rPr lang="en-US" sz="7200" dirty="0" smtClean="0">
                <a:hlinkClick r:id="rId2"/>
              </a:rPr>
              <a:t>http</a:t>
            </a:r>
            <a:r>
              <a:rPr lang="en-US" sz="7200" dirty="0">
                <a:hlinkClick r:id="rId2"/>
              </a:rPr>
              <a:t>://</a:t>
            </a:r>
            <a:r>
              <a:rPr lang="en-US" sz="7200" dirty="0" smtClean="0">
                <a:hlinkClick r:id="rId2"/>
              </a:rPr>
              <a:t>www.sev-centr.ru/news/1394.html</a:t>
            </a:r>
            <a:r>
              <a:rPr lang="ru-RU" sz="7200" dirty="0" smtClean="0">
                <a:hlinkClick r:id="rId2"/>
              </a:rPr>
              <a:t> - 14.11.21</a:t>
            </a:r>
          </a:p>
          <a:p>
            <a:r>
              <a:rPr lang="en-US" sz="7200" dirty="0">
                <a:hlinkClick r:id="rId2"/>
              </a:rPr>
              <a:t>http://</a:t>
            </a:r>
            <a:r>
              <a:rPr lang="en-US" sz="7200" dirty="0" smtClean="0">
                <a:hlinkClick r:id="rId2"/>
              </a:rPr>
              <a:t>www.sev-centr.ru/news/1393.html</a:t>
            </a:r>
            <a:r>
              <a:rPr lang="ru-RU" sz="7200" dirty="0" smtClean="0">
                <a:hlinkClick r:id="rId2"/>
              </a:rPr>
              <a:t> - 12.11.21</a:t>
            </a:r>
          </a:p>
          <a:p>
            <a:r>
              <a:rPr lang="en-US" sz="7200" dirty="0">
                <a:hlinkClick r:id="rId2"/>
              </a:rPr>
              <a:t>http://</a:t>
            </a:r>
            <a:r>
              <a:rPr lang="en-US" sz="7200" dirty="0" smtClean="0">
                <a:hlinkClick r:id="rId2"/>
              </a:rPr>
              <a:t>www.sev-centr.ru/news/1392.html</a:t>
            </a:r>
            <a:r>
              <a:rPr lang="ru-RU" sz="7200" dirty="0" smtClean="0">
                <a:hlinkClick r:id="rId2"/>
              </a:rPr>
              <a:t> - 12.11.21</a:t>
            </a:r>
          </a:p>
          <a:p>
            <a:r>
              <a:rPr lang="en-US" sz="7200" dirty="0" smtClean="0">
                <a:hlinkClick r:id="rId2"/>
              </a:rPr>
              <a:t>http</a:t>
            </a:r>
            <a:r>
              <a:rPr lang="en-US" sz="7200" dirty="0">
                <a:hlinkClick r:id="rId2"/>
              </a:rPr>
              <a:t>://</a:t>
            </a:r>
            <a:r>
              <a:rPr lang="en-US" sz="7200" dirty="0" smtClean="0">
                <a:hlinkClick r:id="rId2"/>
              </a:rPr>
              <a:t>www.sev-centr.ru/news/1368.html</a:t>
            </a:r>
            <a:r>
              <a:rPr lang="en-US" sz="7200" dirty="0"/>
              <a:t> </a:t>
            </a:r>
            <a:r>
              <a:rPr lang="ru-RU" sz="7200" dirty="0" smtClean="0"/>
              <a:t> </a:t>
            </a:r>
            <a:r>
              <a:rPr lang="en-US" sz="7200" dirty="0" smtClean="0"/>
              <a:t>19.10.21</a:t>
            </a:r>
            <a:endParaRPr lang="en-US" sz="7200" dirty="0"/>
          </a:p>
          <a:p>
            <a:r>
              <a:rPr lang="en-US" sz="7200" dirty="0">
                <a:hlinkClick r:id="rId3"/>
              </a:rPr>
              <a:t>http://www.sev-centr.ru/news/1357.html</a:t>
            </a:r>
            <a:r>
              <a:rPr lang="en-US" sz="7200" dirty="0"/>
              <a:t> - 10.10.21</a:t>
            </a:r>
          </a:p>
          <a:p>
            <a:r>
              <a:rPr lang="en-US" sz="7200" dirty="0">
                <a:hlinkClick r:id="rId4"/>
              </a:rPr>
              <a:t>http://www.sev-centr.ru/news/1356.html</a:t>
            </a:r>
            <a:r>
              <a:rPr lang="en-US" sz="7200" dirty="0"/>
              <a:t> - </a:t>
            </a:r>
            <a:r>
              <a:rPr lang="en-US" sz="7200" dirty="0" smtClean="0"/>
              <a:t>10.10.21</a:t>
            </a:r>
            <a:endParaRPr lang="en-US" sz="7200" dirty="0"/>
          </a:p>
          <a:p>
            <a:r>
              <a:rPr lang="en-US" sz="7200" dirty="0">
                <a:hlinkClick r:id="rId5"/>
              </a:rPr>
              <a:t>http://www.sev-centr.ru/news/1344.html</a:t>
            </a:r>
            <a:r>
              <a:rPr lang="en-US" sz="7200" dirty="0"/>
              <a:t> - </a:t>
            </a:r>
            <a:r>
              <a:rPr lang="en-US" sz="7200" dirty="0" smtClean="0"/>
              <a:t>02.10.21</a:t>
            </a:r>
            <a:endParaRPr lang="en-US" sz="7200" dirty="0"/>
          </a:p>
          <a:p>
            <a:r>
              <a:rPr lang="en-US" sz="7200" dirty="0">
                <a:hlinkClick r:id="rId6"/>
              </a:rPr>
              <a:t>http://www.sev-centr.ru/news/1321.html</a:t>
            </a:r>
            <a:r>
              <a:rPr lang="en-US" sz="7200" dirty="0"/>
              <a:t> - </a:t>
            </a:r>
            <a:r>
              <a:rPr lang="en-US" sz="7200" dirty="0" smtClean="0"/>
              <a:t>10.09.21</a:t>
            </a:r>
            <a:endParaRPr lang="en-US" sz="7200" dirty="0"/>
          </a:p>
          <a:p>
            <a:r>
              <a:rPr lang="en-US" sz="7200" dirty="0">
                <a:hlinkClick r:id="rId7"/>
              </a:rPr>
              <a:t>http://www.sev-centr.ru/news/1319.html</a:t>
            </a:r>
            <a:r>
              <a:rPr lang="en-US" sz="7200" dirty="0"/>
              <a:t> - </a:t>
            </a:r>
            <a:r>
              <a:rPr lang="en-US" sz="7200" dirty="0" smtClean="0"/>
              <a:t>08.09.21</a:t>
            </a:r>
            <a:endParaRPr lang="en-US" sz="7200" dirty="0"/>
          </a:p>
          <a:p>
            <a:r>
              <a:rPr lang="en-US" sz="7200" dirty="0">
                <a:hlinkClick r:id="rId8"/>
              </a:rPr>
              <a:t>http://www.sev-centr.ru/news/1304.html</a:t>
            </a:r>
            <a:r>
              <a:rPr lang="en-US" sz="7200" dirty="0"/>
              <a:t> - </a:t>
            </a:r>
            <a:r>
              <a:rPr lang="en-US" sz="7200" dirty="0" smtClean="0"/>
              <a:t>01.09.21</a:t>
            </a:r>
            <a:endParaRPr lang="ru-RU" sz="7200" dirty="0" smtClean="0"/>
          </a:p>
          <a:p>
            <a:r>
              <a:rPr lang="ru-RU" sz="7200" dirty="0" smtClean="0"/>
              <a:t>Публикации на сайте </a:t>
            </a:r>
            <a:r>
              <a:rPr lang="ru-RU" sz="7200" dirty="0" err="1" smtClean="0"/>
              <a:t>ДОиН</a:t>
            </a:r>
            <a:r>
              <a:rPr lang="ru-RU" sz="7200" dirty="0" smtClean="0"/>
              <a:t> г. Севастополя</a:t>
            </a:r>
          </a:p>
          <a:p>
            <a:r>
              <a:rPr lang="ru-RU" sz="7200" dirty="0" smtClean="0"/>
              <a:t>Публикации в газете «Слава Севастополя» 04.09.2021г., 26.10.2021 г.</a:t>
            </a:r>
          </a:p>
          <a:p>
            <a:r>
              <a:rPr lang="ru-RU" sz="7200" dirty="0" smtClean="0"/>
              <a:t>Информационные письма в РОИВ (Министерства, Департаменты, ИРО)</a:t>
            </a:r>
            <a:endParaRPr lang="en-US" sz="7200" dirty="0"/>
          </a:p>
          <a:p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388910855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4651</TotalTime>
  <Words>1082</Words>
  <Application>Microsoft Office PowerPoint</Application>
  <PresentationFormat>Произвольный</PresentationFormat>
  <Paragraphs>149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Проект «Всероссийский конкурс  «Страницы истории в каждой строке»   </vt:lpstr>
      <vt:lpstr>Цель проекта</vt:lpstr>
      <vt:lpstr>Задачи проекта</vt:lpstr>
      <vt:lpstr>Реализация мероприятий и статистика проекта 1 этап (заочный), 01.09. по 01.10. 2021 г.   </vt:lpstr>
      <vt:lpstr>Реализация мероприятий и статистика проекта  2 этап (дистанционный),  8-9.11.2021 г.  </vt:lpstr>
      <vt:lpstr>Реализация мероприятий и статистика проекта  2 этап (дистанционный),  09.11.2021 г. Видеолекция, О.Р.Николаев, к.ф.н., СПб. </vt:lpstr>
      <vt:lpstr>Реализация мероприятий и статистика проекта  2 этап (дистанционный),  09.11.2021 г.  Онлайн-семинар, Рожкова Т.И., д.ф.н., Моисеева С.А., к.ф.н., МГТУ им Г.И. Носова,  г. Магнитогорск</vt:lpstr>
      <vt:lpstr> </vt:lpstr>
      <vt:lpstr>Отчет о рекламной и просветительской кампании по продвижению проекта </vt:lpstr>
      <vt:lpstr>Продукты проекта</vt:lpstr>
      <vt:lpstr>Продукты проекта</vt:lpstr>
      <vt:lpstr>Итогами проекта можно считать:</vt:lpstr>
      <vt:lpstr>Общие выводы: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394</cp:revision>
  <cp:lastPrinted>2021-02-05T14:59:47Z</cp:lastPrinted>
  <dcterms:created xsi:type="dcterms:W3CDTF">2021-02-05T12:41:18Z</dcterms:created>
  <dcterms:modified xsi:type="dcterms:W3CDTF">2021-11-24T09:47:31Z</dcterms:modified>
</cp:coreProperties>
</file>